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5"/>
  </p:notesMasterIdLst>
  <p:sldIdLst>
    <p:sldId id="346" r:id="rId2"/>
    <p:sldId id="584" r:id="rId3"/>
    <p:sldId id="548" r:id="rId4"/>
    <p:sldId id="549" r:id="rId5"/>
    <p:sldId id="551" r:id="rId6"/>
    <p:sldId id="550" r:id="rId7"/>
    <p:sldId id="552" r:id="rId8"/>
    <p:sldId id="554" r:id="rId9"/>
    <p:sldId id="555" r:id="rId10"/>
    <p:sldId id="556" r:id="rId11"/>
    <p:sldId id="558" r:id="rId12"/>
    <p:sldId id="585" r:id="rId13"/>
    <p:sldId id="557" r:id="rId14"/>
    <p:sldId id="417" r:id="rId15"/>
    <p:sldId id="586" r:id="rId16"/>
    <p:sldId id="352" r:id="rId17"/>
    <p:sldId id="350" r:id="rId18"/>
    <p:sldId id="348" r:id="rId19"/>
    <p:sldId id="349" r:id="rId20"/>
    <p:sldId id="353" r:id="rId21"/>
    <p:sldId id="575" r:id="rId22"/>
    <p:sldId id="356" r:id="rId23"/>
    <p:sldId id="572" r:id="rId24"/>
    <p:sldId id="574" r:id="rId25"/>
    <p:sldId id="579" r:id="rId26"/>
    <p:sldId id="587" r:id="rId27"/>
    <p:sldId id="588" r:id="rId28"/>
    <p:sldId id="589" r:id="rId29"/>
    <p:sldId id="606" r:id="rId30"/>
    <p:sldId id="590" r:id="rId31"/>
    <p:sldId id="591" r:id="rId32"/>
    <p:sldId id="593" r:id="rId33"/>
    <p:sldId id="594" r:id="rId34"/>
    <p:sldId id="613" r:id="rId35"/>
    <p:sldId id="595" r:id="rId36"/>
    <p:sldId id="597" r:id="rId37"/>
    <p:sldId id="598" r:id="rId38"/>
    <p:sldId id="599" r:id="rId39"/>
    <p:sldId id="600" r:id="rId40"/>
    <p:sldId id="601" r:id="rId41"/>
    <p:sldId id="611" r:id="rId42"/>
    <p:sldId id="612" r:id="rId43"/>
    <p:sldId id="616" r:id="rId44"/>
    <p:sldId id="480" r:id="rId45"/>
    <p:sldId id="607" r:id="rId46"/>
    <p:sldId id="608" r:id="rId47"/>
    <p:sldId id="609" r:id="rId48"/>
    <p:sldId id="603" r:id="rId49"/>
    <p:sldId id="604" r:id="rId50"/>
    <p:sldId id="610" r:id="rId51"/>
    <p:sldId id="580" r:id="rId52"/>
    <p:sldId id="581" r:id="rId53"/>
    <p:sldId id="454" r:id="rId54"/>
    <p:sldId id="455" r:id="rId55"/>
    <p:sldId id="614" r:id="rId56"/>
    <p:sldId id="582" r:id="rId57"/>
    <p:sldId id="583" r:id="rId58"/>
    <p:sldId id="615" r:id="rId59"/>
    <p:sldId id="617" r:id="rId60"/>
    <p:sldId id="618" r:id="rId61"/>
    <p:sldId id="620" r:id="rId62"/>
    <p:sldId id="619" r:id="rId63"/>
    <p:sldId id="621" r:id="rId64"/>
    <p:sldId id="622" r:id="rId65"/>
    <p:sldId id="623" r:id="rId66"/>
    <p:sldId id="624" r:id="rId67"/>
    <p:sldId id="625" r:id="rId68"/>
    <p:sldId id="626" r:id="rId69"/>
    <p:sldId id="627" r:id="rId70"/>
    <p:sldId id="628" r:id="rId71"/>
    <p:sldId id="629" r:id="rId72"/>
    <p:sldId id="630" r:id="rId73"/>
    <p:sldId id="631" r:id="rId74"/>
    <p:sldId id="632" r:id="rId75"/>
    <p:sldId id="633" r:id="rId76"/>
    <p:sldId id="634" r:id="rId77"/>
    <p:sldId id="635" r:id="rId78"/>
    <p:sldId id="639" r:id="rId79"/>
    <p:sldId id="641" r:id="rId80"/>
    <p:sldId id="697" r:id="rId81"/>
    <p:sldId id="642" r:id="rId82"/>
    <p:sldId id="643" r:id="rId83"/>
    <p:sldId id="636" r:id="rId84"/>
    <p:sldId id="644" r:id="rId85"/>
    <p:sldId id="645" r:id="rId86"/>
    <p:sldId id="746" r:id="rId87"/>
    <p:sldId id="696" r:id="rId88"/>
    <p:sldId id="698" r:id="rId89"/>
    <p:sldId id="646" r:id="rId90"/>
    <p:sldId id="652" r:id="rId91"/>
    <p:sldId id="648" r:id="rId92"/>
    <p:sldId id="649" r:id="rId93"/>
    <p:sldId id="650" r:id="rId94"/>
    <p:sldId id="747" r:id="rId95"/>
    <p:sldId id="449" r:id="rId96"/>
    <p:sldId id="651" r:id="rId97"/>
    <p:sldId id="456" r:id="rId98"/>
    <p:sldId id="654" r:id="rId99"/>
    <p:sldId id="457" r:id="rId100"/>
    <p:sldId id="748" r:id="rId101"/>
    <p:sldId id="699" r:id="rId102"/>
    <p:sldId id="640" r:id="rId103"/>
    <p:sldId id="638" r:id="rId104"/>
    <p:sldId id="653" r:id="rId105"/>
    <p:sldId id="657" r:id="rId106"/>
    <p:sldId id="656" r:id="rId107"/>
    <p:sldId id="658" r:id="rId108"/>
    <p:sldId id="470" r:id="rId109"/>
    <p:sldId id="659" r:id="rId110"/>
    <p:sldId id="660" r:id="rId111"/>
    <p:sldId id="661" r:id="rId112"/>
    <p:sldId id="662" r:id="rId113"/>
    <p:sldId id="663" r:id="rId114"/>
    <p:sldId id="664" r:id="rId115"/>
    <p:sldId id="665" r:id="rId116"/>
    <p:sldId id="666" r:id="rId117"/>
    <p:sldId id="667" r:id="rId118"/>
    <p:sldId id="668" r:id="rId119"/>
    <p:sldId id="478" r:id="rId120"/>
    <p:sldId id="670" r:id="rId121"/>
    <p:sldId id="684" r:id="rId122"/>
    <p:sldId id="669" r:id="rId123"/>
    <p:sldId id="671" r:id="rId124"/>
    <p:sldId id="672" r:id="rId125"/>
    <p:sldId id="673" r:id="rId126"/>
    <p:sldId id="674" r:id="rId127"/>
    <p:sldId id="675" r:id="rId128"/>
    <p:sldId id="676" r:id="rId129"/>
    <p:sldId id="682" r:id="rId130"/>
    <p:sldId id="655" r:id="rId131"/>
    <p:sldId id="463" r:id="rId132"/>
    <p:sldId id="683" r:id="rId133"/>
    <p:sldId id="685" r:id="rId134"/>
    <p:sldId id="677" r:id="rId135"/>
    <p:sldId id="678" r:id="rId136"/>
    <p:sldId id="679" r:id="rId137"/>
    <p:sldId id="680" r:id="rId138"/>
    <p:sldId id="681" r:id="rId139"/>
    <p:sldId id="687" r:id="rId140"/>
    <p:sldId id="688" r:id="rId141"/>
    <p:sldId id="689" r:id="rId142"/>
    <p:sldId id="690" r:id="rId143"/>
    <p:sldId id="695" r:id="rId144"/>
    <p:sldId id="692" r:id="rId145"/>
    <p:sldId id="693" r:id="rId146"/>
    <p:sldId id="694" r:id="rId147"/>
    <p:sldId id="720" r:id="rId148"/>
    <p:sldId id="700" r:id="rId149"/>
    <p:sldId id="701" r:id="rId150"/>
    <p:sldId id="702" r:id="rId151"/>
    <p:sldId id="703" r:id="rId152"/>
    <p:sldId id="704" r:id="rId153"/>
    <p:sldId id="749" r:id="rId154"/>
    <p:sldId id="721" r:id="rId155"/>
    <p:sldId id="705" r:id="rId156"/>
    <p:sldId id="706" r:id="rId157"/>
    <p:sldId id="707" r:id="rId158"/>
    <p:sldId id="722" r:id="rId159"/>
    <p:sldId id="723" r:id="rId160"/>
    <p:sldId id="709" r:id="rId161"/>
    <p:sldId id="710" r:id="rId162"/>
    <p:sldId id="711" r:id="rId163"/>
    <p:sldId id="712" r:id="rId164"/>
    <p:sldId id="724" r:id="rId165"/>
    <p:sldId id="725" r:id="rId166"/>
    <p:sldId id="713" r:id="rId167"/>
    <p:sldId id="726" r:id="rId168"/>
    <p:sldId id="727" r:id="rId169"/>
    <p:sldId id="715" r:id="rId170"/>
    <p:sldId id="716" r:id="rId171"/>
    <p:sldId id="728" r:id="rId172"/>
    <p:sldId id="729" r:id="rId173"/>
    <p:sldId id="518" r:id="rId174"/>
    <p:sldId id="519" r:id="rId175"/>
    <p:sldId id="730" r:id="rId176"/>
    <p:sldId id="717" r:id="rId177"/>
    <p:sldId id="718" r:id="rId178"/>
    <p:sldId id="731" r:id="rId179"/>
    <p:sldId id="732" r:id="rId180"/>
    <p:sldId id="733" r:id="rId181"/>
    <p:sldId id="734" r:id="rId182"/>
    <p:sldId id="735" r:id="rId183"/>
    <p:sldId id="736" r:id="rId184"/>
    <p:sldId id="751" r:id="rId185"/>
    <p:sldId id="750" r:id="rId186"/>
    <p:sldId id="741" r:id="rId187"/>
    <p:sldId id="740" r:id="rId188"/>
    <p:sldId id="737" r:id="rId189"/>
    <p:sldId id="738" r:id="rId190"/>
    <p:sldId id="739" r:id="rId191"/>
    <p:sldId id="752" r:id="rId192"/>
    <p:sldId id="745" r:id="rId193"/>
    <p:sldId id="345" r:id="rId194"/>
  </p:sldIdLst>
  <p:sldSz cx="12192000" cy="6858000"/>
  <p:notesSz cx="6858000" cy="9144000"/>
  <p:embeddedFontLst>
    <p:embeddedFont>
      <p:font typeface="강한공군체 Bold" panose="020B0800000101010101" pitchFamily="34" charset="-127"/>
      <p:bold r:id="rId196"/>
    </p:embeddedFont>
    <p:embeddedFont>
      <p:font typeface="강한공군체 Medium" panose="020B0600000101010101" pitchFamily="34" charset="-127"/>
      <p:regular r:id="rId197"/>
    </p:embeddedFont>
    <p:embeddedFont>
      <p:font typeface="맑은 고딕" panose="020B0503020000020004" pitchFamily="50" charset="-127"/>
      <p:regular r:id="rId198"/>
      <p:bold r:id="rId199"/>
    </p:embeddedFont>
    <p:embeddedFont>
      <p:font typeface="한컴 말랑말랑 Regular" panose="020F0303000000000000" pitchFamily="50" charset="-127"/>
      <p:regular r:id="rId200"/>
    </p:embeddedFont>
    <p:embeddedFont>
      <p:font typeface="Calibri" panose="020F0502020204030204" pitchFamily="34" charset="0"/>
      <p:regular r:id="rId201"/>
      <p:bold r:id="rId202"/>
      <p:italic r:id="rId203"/>
      <p:boldItalic r:id="rId204"/>
    </p:embeddedFont>
    <p:embeddedFont>
      <p:font typeface="Consolas" panose="020B0609020204030204" pitchFamily="49" charset="0"/>
      <p:regular r:id="rId205"/>
      <p:bold r:id="rId206"/>
      <p:italic r:id="rId207"/>
      <p:boldItalic r:id="rId208"/>
    </p:embeddedFont>
    <p:embeddedFont>
      <p:font typeface="Mosk Bold 700" panose="02000506000000020004" pitchFamily="2" charset="0"/>
      <p:bold r:id="rId20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427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67" autoAdjust="0"/>
  </p:normalViewPr>
  <p:slideViewPr>
    <p:cSldViewPr snapToGrid="0">
      <p:cViewPr varScale="1">
        <p:scale>
          <a:sx n="101" d="100"/>
          <a:sy n="101" d="100"/>
        </p:scale>
        <p:origin x="79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1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12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209" Type="http://schemas.openxmlformats.org/officeDocument/2006/relationships/font" Target="fonts/font14.fntdata"/><Relationship Id="rId190" Type="http://schemas.openxmlformats.org/officeDocument/2006/relationships/slide" Target="slides/slide189.xml"/><Relationship Id="rId204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.fntdata"/><Relationship Id="rId200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2.fntdata"/><Relationship Id="rId201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3.fntdata"/><Relationship Id="rId202" Type="http://schemas.openxmlformats.org/officeDocument/2006/relationships/font" Target="fonts/font7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font" Target="fonts/font4.fntdata"/><Relationship Id="rId20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06/20/2022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643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레포지토리</a:t>
            </a:r>
            <a:r>
              <a:rPr lang="ko-KR" altLang="en-US" dirty="0"/>
              <a:t> 만들어서 최초 </a:t>
            </a:r>
            <a:r>
              <a:rPr lang="ko-KR" altLang="en-US" dirty="0" err="1"/>
              <a:t>푸쉬</a:t>
            </a:r>
            <a:r>
              <a:rPr lang="ko-KR" altLang="en-US" dirty="0"/>
              <a:t> 하는 것 보여 </a:t>
            </a:r>
            <a:r>
              <a:rPr lang="ko-KR" altLang="en-US" dirty="0" err="1"/>
              <a:t>줄것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677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부모 자식 요소 만들어서 확인 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690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인라인 블록 요소는 마진이 서로 더해지는 것 확인 시킬 것</a:t>
            </a:r>
            <a:r>
              <a:rPr lang="en-US" altLang="ko-KR" dirty="0"/>
              <a:t>(</a:t>
            </a:r>
            <a:r>
              <a:rPr lang="ko-KR" altLang="en-US" dirty="0"/>
              <a:t>인라인 요소 넓이를 </a:t>
            </a:r>
            <a:r>
              <a:rPr lang="en-US" altLang="ko-KR" dirty="0"/>
              <a:t>100%</a:t>
            </a:r>
            <a:r>
              <a:rPr lang="ko-KR" altLang="en-US" dirty="0"/>
              <a:t>로 해서 수직으로 쌓이게 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809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후보 개념</a:t>
            </a:r>
            <a:r>
              <a:rPr lang="en-US" altLang="ko-KR" dirty="0"/>
              <a:t>, </a:t>
            </a:r>
            <a:r>
              <a:rPr lang="ko-KR" altLang="en-US" dirty="0"/>
              <a:t>글꼴 </a:t>
            </a:r>
            <a:r>
              <a:rPr lang="en-US" altLang="ko-KR" dirty="0"/>
              <a:t>1</a:t>
            </a:r>
            <a:r>
              <a:rPr lang="ko-KR" altLang="en-US" dirty="0"/>
              <a:t>부터 시도</a:t>
            </a:r>
            <a:r>
              <a:rPr lang="en-US" altLang="ko-KR" dirty="0"/>
              <a:t>, </a:t>
            </a:r>
            <a:r>
              <a:rPr lang="ko-KR" altLang="en-US" dirty="0"/>
              <a:t>네이버 폰트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70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nu.cc/" TargetMode="External"/><Relationship Id="rId2" Type="http://schemas.openxmlformats.org/officeDocument/2006/relationships/hyperlink" Target="https://fonts.google.com/?subset=korean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 </a:t>
            </a: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en-US" altLang="ko-KR" sz="5400" baseline="300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rd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아래 그림 처럼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BCD1D8-64EB-4779-EADB-6C4004C7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1" y="1328391"/>
            <a:ext cx="8935697" cy="205768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1CEB5AF-A132-81FD-F8A3-B7F398F57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667125"/>
            <a:ext cx="11260802" cy="29146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오렌지 박스의 크기는 </a:t>
            </a:r>
            <a:r>
              <a:rPr lang="en-US" altLang="ko-KR" dirty="0"/>
              <a:t>width : auto, height : 200px;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안의 요소의 크기는 </a:t>
            </a:r>
            <a:r>
              <a:rPr lang="en-US" altLang="ko-KR" dirty="0"/>
              <a:t>200px 100px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각각 요소의 간격은 </a:t>
            </a:r>
            <a:r>
              <a:rPr lang="en-US" altLang="ko-KR" dirty="0"/>
              <a:t>30px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488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Width, Height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7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9AF6C-D169-7992-EEEE-8D366C0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75"/>
            <a:ext cx="12192000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3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404EB-C3F6-4191-EB8D-3A530ED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1062492"/>
            <a:ext cx="10429592" cy="47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97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49070-3B05-B1AB-0BF8-C93D161C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3" y="1005258"/>
            <a:ext cx="10842473" cy="4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4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 단위</a:t>
            </a:r>
          </a:p>
        </p:txBody>
      </p:sp>
    </p:spTree>
    <p:extLst>
      <p:ext uri="{BB962C8B-B14F-4D97-AF65-F5344CB8AC3E}">
        <p14:creationId xmlns:p14="http://schemas.microsoft.com/office/powerpoint/2010/main" val="16032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1EAC36-3EA3-CBB2-7AB8-0B988D2B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81" y="514489"/>
            <a:ext cx="6171437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027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Calc()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사용자가 원하는 크기 값을 계산하여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Calc(100vh – 20vw)</a:t>
            </a:r>
          </a:p>
          <a:p>
            <a:pPr lvl="1"/>
            <a:r>
              <a:rPr lang="en-US" altLang="ko-KR" dirty="0"/>
              <a:t>Calc(1920px – 10vw)</a:t>
            </a:r>
          </a:p>
        </p:txBody>
      </p:sp>
    </p:spTree>
    <p:extLst>
      <p:ext uri="{BB962C8B-B14F-4D97-AF65-F5344CB8AC3E}">
        <p14:creationId xmlns:p14="http://schemas.microsoft.com/office/powerpoint/2010/main" val="27439951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line-height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영역 요소 내부 컨텐츠 </a:t>
            </a:r>
            <a:r>
              <a:rPr lang="ko-KR" altLang="en-US" dirty="0">
                <a:solidFill>
                  <a:schemeClr val="accent2"/>
                </a:solidFill>
              </a:rPr>
              <a:t>글자의 줄 높이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Box model</a:t>
            </a:r>
            <a:r>
              <a:rPr lang="ko-KR" altLang="en-US" dirty="0"/>
              <a:t>의 크기 단위 적용 가능</a:t>
            </a:r>
            <a:r>
              <a:rPr lang="en-US" altLang="ko-KR" dirty="0"/>
              <a:t>(font</a:t>
            </a:r>
            <a:r>
              <a:rPr lang="ko-KR" altLang="en-US" dirty="0"/>
              <a:t> 에도 적용 가능</a:t>
            </a:r>
            <a:r>
              <a:rPr lang="en-US" altLang="ko-KR" dirty="0"/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컨텐츠가 </a:t>
            </a:r>
            <a:r>
              <a:rPr lang="en-US" altLang="ko-KR" dirty="0"/>
              <a:t>1</a:t>
            </a:r>
            <a:r>
              <a:rPr lang="ko-KR" altLang="en-US" dirty="0"/>
              <a:t>줄인 경우 </a:t>
            </a:r>
            <a:r>
              <a:rPr lang="en-US" altLang="ko-KR" dirty="0"/>
              <a:t>box height </a:t>
            </a:r>
            <a:r>
              <a:rPr lang="ko-KR" altLang="en-US" dirty="0"/>
              <a:t>와 </a:t>
            </a:r>
            <a:r>
              <a:rPr lang="en-US" altLang="ko-KR" dirty="0"/>
              <a:t>line height </a:t>
            </a:r>
            <a:r>
              <a:rPr lang="ko-KR" altLang="en-US" dirty="0"/>
              <a:t>를 동일하게 하면 세로 중앙 정렬 효과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71F2F-3F14-8DE6-34C2-2DD54CB2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96" y="3875816"/>
            <a:ext cx="6304856" cy="22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3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calc </a:t>
            </a:r>
            <a:r>
              <a:rPr lang="ko-KR" altLang="en-US" dirty="0"/>
              <a:t>및 </a:t>
            </a:r>
            <a:r>
              <a:rPr lang="en-US" altLang="ko-KR" dirty="0"/>
              <a:t>line-height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를 현재 화면 넓이의 </a:t>
            </a:r>
            <a:r>
              <a:rPr lang="en-US" altLang="ko-KR" dirty="0"/>
              <a:t>1/10 + </a:t>
            </a:r>
            <a:r>
              <a:rPr lang="ko-KR" altLang="en-US" dirty="0"/>
              <a:t>화면 높이의 </a:t>
            </a:r>
            <a:r>
              <a:rPr lang="en-US" altLang="ko-KR" dirty="0"/>
              <a:t>1/10 </a:t>
            </a:r>
            <a:r>
              <a:rPr lang="ko-KR" altLang="en-US" dirty="0"/>
              <a:t>인 정사각형으로 만들기</a:t>
            </a:r>
            <a:r>
              <a:rPr lang="en-US" altLang="ko-KR" dirty="0"/>
              <a:t>, </a:t>
            </a:r>
            <a:r>
              <a:rPr lang="ko-KR" altLang="en-US" dirty="0"/>
              <a:t>배경색은 예쁘게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div </a:t>
            </a:r>
            <a:r>
              <a:rPr lang="ko-KR" altLang="en-US" dirty="0"/>
              <a:t>안에는 </a:t>
            </a:r>
            <a:r>
              <a:rPr lang="en-US" altLang="ko-KR" dirty="0"/>
              <a:t>KDT </a:t>
            </a:r>
            <a:r>
              <a:rPr lang="ko-KR" altLang="en-US" dirty="0"/>
              <a:t>라는 컨텐츠를 삽입하고 세로 중앙 정렬 하기</a:t>
            </a:r>
          </a:p>
        </p:txBody>
      </p:sp>
    </p:spTree>
    <p:extLst>
      <p:ext uri="{BB962C8B-B14F-4D97-AF65-F5344CB8AC3E}">
        <p14:creationId xmlns:p14="http://schemas.microsoft.com/office/powerpoint/2010/main" val="153779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en-US" altLang="ko-KR" dirty="0"/>
              <a:t>,</a:t>
            </a:r>
            <a:r>
              <a:rPr lang="ko-KR" altLang="en-US" dirty="0"/>
              <a:t> 우선 순위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!important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9999999999</a:t>
            </a:r>
            <a:r>
              <a:rPr lang="ko-KR" altLang="en-US" dirty="0"/>
              <a:t>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인라인 방식 </a:t>
            </a:r>
            <a:r>
              <a:rPr lang="en-US" altLang="ko-KR" dirty="0"/>
              <a:t>: 1000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#ID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.Class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r>
              <a:rPr lang="en-US" altLang="ko-KR" dirty="0"/>
              <a:t>(*) : 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8429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Margin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7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9A9E1-F307-4950-D167-5899E283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" y="1221459"/>
            <a:ext cx="10857390" cy="4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3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D8F700-3645-3CB2-C54E-BFCC3A3E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8" y="585783"/>
            <a:ext cx="10591060" cy="56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92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8D6A3-AB6E-0243-1676-B9DBD03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11962"/>
            <a:ext cx="10244831" cy="56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93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998E75-2819-198D-F9C3-35C13076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7" y="280209"/>
            <a:ext cx="10744669" cy="62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58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16E48-CB9A-FAAD-8588-C769510F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9" y="339571"/>
            <a:ext cx="10795681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11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AD06CF-8A14-7CCE-610A-402A3334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4" y="237477"/>
            <a:ext cx="9174408" cy="63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49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7DC22-F266-449A-7122-BD90FBB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564209"/>
            <a:ext cx="8258940" cy="37295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CFFC94-986B-838E-DA44-3B590D63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511838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19122-5EA4-5B01-7FA7-8161DE9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6" y="1420115"/>
            <a:ext cx="7544187" cy="46111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개별 속성 정리</a:t>
            </a:r>
          </a:p>
        </p:txBody>
      </p:sp>
    </p:spTree>
    <p:extLst>
      <p:ext uri="{BB962C8B-B14F-4D97-AF65-F5344CB8AC3E}">
        <p14:creationId xmlns:p14="http://schemas.microsoft.com/office/powerpoint/2010/main" val="22379234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51F6-E61D-38E4-7A77-3D79321A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margin</a:t>
            </a:r>
            <a:r>
              <a:rPr lang="ko-KR" altLang="en-US" dirty="0"/>
              <a:t>은 크게 남기는 쪽으로 기운다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FBA02A-A1CF-7096-0DAE-D9A1B886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4" y="1420427"/>
            <a:ext cx="5833474" cy="1769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</a:t>
            </a:r>
            <a:r>
              <a:rPr lang="ko-KR" altLang="en-US" dirty="0">
                <a:solidFill>
                  <a:schemeClr val="accent1"/>
                </a:solidFill>
              </a:rPr>
              <a:t>블록 요소</a:t>
            </a:r>
            <a:r>
              <a:rPr lang="ko-KR" altLang="en-US" dirty="0"/>
              <a:t>의 </a:t>
            </a:r>
            <a:r>
              <a:rPr lang="en-US" altLang="ko-KR" dirty="0"/>
              <a:t>margin </a:t>
            </a:r>
            <a:r>
              <a:rPr lang="ko-KR" altLang="en-US" dirty="0"/>
              <a:t>이 겹칠   경우 </a:t>
            </a:r>
            <a:r>
              <a:rPr lang="en-US" altLang="ko-KR" dirty="0"/>
              <a:t>margin</a:t>
            </a:r>
            <a:r>
              <a:rPr lang="ko-KR" altLang="en-US" dirty="0"/>
              <a:t>의 값이 큰 쪽만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724FD-482F-9709-32C9-511810EB4122}"/>
              </a:ext>
            </a:extLst>
          </p:cNvPr>
          <p:cNvSpPr txBox="1"/>
          <p:nvPr/>
        </p:nvSpPr>
        <p:spPr>
          <a:xfrm>
            <a:off x="6792686" y="1659393"/>
            <a:ext cx="510902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 &amp; Block &amp;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Inlineblock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lawngreen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"div1"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"div2"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52AD7-01BA-8B04-3440-939F361E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6" y="3004642"/>
            <a:ext cx="2339835" cy="3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6AFBBF-ECA8-65E3-CA27-C976B97D1B19}"/>
              </a:ext>
            </a:extLst>
          </p:cNvPr>
          <p:cNvSpPr txBox="1"/>
          <p:nvPr/>
        </p:nvSpPr>
        <p:spPr>
          <a:xfrm>
            <a:off x="6666760" y="128096"/>
            <a:ext cx="4699740" cy="660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&lt;!DOCTYPE </a:t>
            </a:r>
            <a:r>
              <a:rPr lang="ko-KR" altLang="en-US" sz="900" dirty="0" err="1"/>
              <a:t>html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&lt;</a:t>
            </a:r>
            <a:r>
              <a:rPr lang="ko-KR" altLang="en-US" sz="900" dirty="0" err="1"/>
              <a:t>html</a:t>
            </a:r>
            <a:r>
              <a:rPr lang="ko-KR" altLang="en-US" sz="900" dirty="0"/>
              <a:t> </a:t>
            </a:r>
            <a:r>
              <a:rPr lang="ko-KR" altLang="en-US" sz="900" dirty="0" err="1"/>
              <a:t>lang</a:t>
            </a:r>
            <a:r>
              <a:rPr lang="ko-KR" altLang="en-US" sz="900" dirty="0"/>
              <a:t>="</a:t>
            </a:r>
            <a:r>
              <a:rPr lang="ko-KR" altLang="en-US" sz="900" dirty="0" err="1"/>
              <a:t>en</a:t>
            </a:r>
            <a:r>
              <a:rPr lang="ko-KR" altLang="en-US" sz="900" dirty="0"/>
              <a:t>"&gt;</a:t>
            </a:r>
          </a:p>
          <a:p>
            <a:r>
              <a:rPr lang="ko-KR" altLang="en-US" sz="900" dirty="0"/>
              <a:t>&lt;</a:t>
            </a:r>
            <a:r>
              <a:rPr lang="ko-KR" altLang="en-US" sz="900" dirty="0" err="1"/>
              <a:t>head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    &lt;</a:t>
            </a:r>
            <a:r>
              <a:rPr lang="ko-KR" altLang="en-US" sz="900" dirty="0" err="1"/>
              <a:t>meta</a:t>
            </a:r>
            <a:r>
              <a:rPr lang="ko-KR" altLang="en-US" sz="900" dirty="0"/>
              <a:t> </a:t>
            </a:r>
            <a:r>
              <a:rPr lang="ko-KR" altLang="en-US" sz="900" dirty="0" err="1"/>
              <a:t>charset</a:t>
            </a:r>
            <a:r>
              <a:rPr lang="ko-KR" altLang="en-US" sz="900" dirty="0"/>
              <a:t>="UTF-8"&gt;</a:t>
            </a:r>
          </a:p>
          <a:p>
            <a:r>
              <a:rPr lang="ko-KR" altLang="en-US" sz="900" dirty="0"/>
              <a:t>    &lt;</a:t>
            </a:r>
            <a:r>
              <a:rPr lang="ko-KR" altLang="en-US" sz="900" dirty="0" err="1"/>
              <a:t>meta</a:t>
            </a:r>
            <a:r>
              <a:rPr lang="ko-KR" altLang="en-US" sz="900" dirty="0"/>
              <a:t> </a:t>
            </a:r>
            <a:r>
              <a:rPr lang="ko-KR" altLang="en-US" sz="900" dirty="0" err="1"/>
              <a:t>http-equiv</a:t>
            </a:r>
            <a:r>
              <a:rPr lang="ko-KR" altLang="en-US" sz="900" dirty="0"/>
              <a:t>="X-UA-</a:t>
            </a:r>
            <a:r>
              <a:rPr lang="ko-KR" altLang="en-US" sz="900" dirty="0" err="1"/>
              <a:t>Compatible</a:t>
            </a:r>
            <a:r>
              <a:rPr lang="ko-KR" altLang="en-US" sz="900" dirty="0"/>
              <a:t>" </a:t>
            </a:r>
            <a:r>
              <a:rPr lang="ko-KR" altLang="en-US" sz="900" dirty="0" err="1"/>
              <a:t>content</a:t>
            </a:r>
            <a:r>
              <a:rPr lang="ko-KR" altLang="en-US" sz="900" dirty="0"/>
              <a:t>="IE=</a:t>
            </a:r>
            <a:r>
              <a:rPr lang="ko-KR" altLang="en-US" sz="900" dirty="0" err="1"/>
              <a:t>edge</a:t>
            </a:r>
            <a:r>
              <a:rPr lang="ko-KR" altLang="en-US" sz="900" dirty="0"/>
              <a:t>"&gt;</a:t>
            </a:r>
          </a:p>
          <a:p>
            <a:r>
              <a:rPr lang="ko-KR" altLang="en-US" sz="900" dirty="0"/>
              <a:t>    &lt;</a:t>
            </a:r>
            <a:r>
              <a:rPr lang="ko-KR" altLang="en-US" sz="900" dirty="0" err="1"/>
              <a:t>meta</a:t>
            </a:r>
            <a:r>
              <a:rPr lang="ko-KR" altLang="en-US" sz="900" dirty="0"/>
              <a:t> 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="</a:t>
            </a:r>
            <a:r>
              <a:rPr lang="ko-KR" altLang="en-US" sz="900" dirty="0" err="1"/>
              <a:t>viewport</a:t>
            </a:r>
            <a:r>
              <a:rPr lang="ko-KR" altLang="en-US" sz="900" dirty="0"/>
              <a:t>" </a:t>
            </a:r>
            <a:r>
              <a:rPr lang="ko-KR" altLang="en-US" sz="900" dirty="0" err="1"/>
              <a:t>content</a:t>
            </a:r>
            <a:r>
              <a:rPr lang="ko-KR" altLang="en-US" sz="900" dirty="0"/>
              <a:t>="</a:t>
            </a:r>
            <a:r>
              <a:rPr lang="ko-KR" altLang="en-US" sz="900" dirty="0" err="1"/>
              <a:t>width</a:t>
            </a:r>
            <a:r>
              <a:rPr lang="ko-KR" altLang="en-US" sz="900" dirty="0"/>
              <a:t>=</a:t>
            </a:r>
            <a:r>
              <a:rPr lang="ko-KR" altLang="en-US" sz="900" dirty="0" err="1"/>
              <a:t>device-width</a:t>
            </a:r>
            <a:r>
              <a:rPr lang="ko-KR" altLang="en-US" sz="900" dirty="0"/>
              <a:t>, </a:t>
            </a:r>
            <a:r>
              <a:rPr lang="ko-KR" altLang="en-US" sz="900" dirty="0" err="1"/>
              <a:t>initial-scale</a:t>
            </a:r>
            <a:r>
              <a:rPr lang="ko-KR" altLang="en-US" sz="900" dirty="0"/>
              <a:t>=1.0"&gt;</a:t>
            </a:r>
          </a:p>
          <a:p>
            <a:r>
              <a:rPr lang="ko-KR" altLang="en-US" sz="900" dirty="0"/>
              <a:t>    &lt;</a:t>
            </a:r>
            <a:r>
              <a:rPr lang="ko-KR" altLang="en-US" sz="900" dirty="0" err="1"/>
              <a:t>title</a:t>
            </a:r>
            <a:r>
              <a:rPr lang="ko-KR" altLang="en-US" sz="900" dirty="0"/>
              <a:t>&gt;</a:t>
            </a:r>
            <a:r>
              <a:rPr lang="ko-KR" altLang="en-US" sz="900" dirty="0" err="1"/>
              <a:t>가상클래스선택자</a:t>
            </a:r>
            <a:r>
              <a:rPr lang="ko-KR" altLang="en-US" sz="900" dirty="0"/>
              <a:t>&lt;/</a:t>
            </a:r>
            <a:r>
              <a:rPr lang="ko-KR" altLang="en-US" sz="900" dirty="0" err="1"/>
              <a:t>title</a:t>
            </a:r>
            <a:r>
              <a:rPr lang="ko-KR" altLang="en-US" sz="900" dirty="0"/>
              <a:t>&gt;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&lt;</a:t>
            </a:r>
            <a:r>
              <a:rPr lang="ko-KR" altLang="en-US" sz="900" dirty="0" err="1"/>
              <a:t>style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        .</a:t>
            </a:r>
            <a:r>
              <a:rPr lang="ko-KR" altLang="en-US" sz="900" dirty="0" err="1"/>
              <a:t>animal</a:t>
            </a:r>
            <a:r>
              <a:rPr lang="ko-KR" altLang="en-US" sz="900" dirty="0"/>
              <a:t>&gt;</a:t>
            </a:r>
            <a:r>
              <a:rPr lang="ko-KR" altLang="en-US" sz="900" dirty="0" err="1"/>
              <a:t>li:first-child</a:t>
            </a:r>
            <a:r>
              <a:rPr lang="ko-KR" altLang="en-US" sz="900" dirty="0"/>
              <a:t>{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background-color</a:t>
            </a:r>
            <a:r>
              <a:rPr lang="ko-KR" altLang="en-US" sz="900" dirty="0"/>
              <a:t>: </a:t>
            </a:r>
            <a:r>
              <a:rPr lang="ko-KR" altLang="en-US" sz="900" dirty="0" err="1"/>
              <a:t>skyblue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/>
              <a:t>        }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/* </a:t>
            </a:r>
            <a:r>
              <a:rPr lang="ko-KR" altLang="en-US" sz="900" dirty="0" err="1"/>
              <a:t>범위:첫번째</a:t>
            </a:r>
            <a:r>
              <a:rPr lang="ko-KR" altLang="en-US" sz="900" dirty="0"/>
              <a:t> */</a:t>
            </a:r>
          </a:p>
          <a:p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/>
              <a:t>        .</a:t>
            </a:r>
            <a:r>
              <a:rPr lang="ko-KR" altLang="en-US" sz="900" dirty="0" err="1"/>
              <a:t>animal</a:t>
            </a:r>
            <a:r>
              <a:rPr lang="ko-KR" altLang="en-US" sz="900" dirty="0"/>
              <a:t>&gt;</a:t>
            </a:r>
            <a:r>
              <a:rPr lang="ko-KR" altLang="en-US" sz="900" dirty="0" err="1"/>
              <a:t>li:last-child</a:t>
            </a:r>
            <a:r>
              <a:rPr lang="ko-KR" altLang="en-US" sz="900" dirty="0"/>
              <a:t>{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background-color</a:t>
            </a:r>
            <a:r>
              <a:rPr lang="ko-KR" altLang="en-US" sz="900" dirty="0"/>
              <a:t>: </a:t>
            </a:r>
            <a:r>
              <a:rPr lang="ko-KR" altLang="en-US" sz="900" dirty="0" err="1"/>
              <a:t>red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/>
              <a:t>        }</a:t>
            </a:r>
          </a:p>
          <a:p>
            <a:r>
              <a:rPr lang="ko-KR" altLang="en-US" sz="900" dirty="0"/>
              <a:t>        /* </a:t>
            </a:r>
            <a:r>
              <a:rPr lang="ko-KR" altLang="en-US" sz="900" dirty="0" err="1"/>
              <a:t>범위:마지막</a:t>
            </a:r>
            <a:r>
              <a:rPr lang="ko-KR" altLang="en-US" sz="900" dirty="0"/>
              <a:t> */</a:t>
            </a:r>
          </a:p>
          <a:p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/>
              <a:t>        .</a:t>
            </a:r>
            <a:r>
              <a:rPr lang="ko-KR" altLang="en-US" sz="900" dirty="0" err="1"/>
              <a:t>animal</a:t>
            </a:r>
            <a:r>
              <a:rPr lang="ko-KR" altLang="en-US" sz="900" dirty="0"/>
              <a:t>&gt;*:</a:t>
            </a:r>
            <a:r>
              <a:rPr lang="ko-KR" altLang="en-US" sz="900" dirty="0" err="1"/>
              <a:t>nth-child</a:t>
            </a:r>
            <a:r>
              <a:rPr lang="ko-KR" altLang="en-US" sz="900" dirty="0"/>
              <a:t>(3n+1){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background-color</a:t>
            </a:r>
            <a:r>
              <a:rPr lang="ko-KR" altLang="en-US" sz="900" dirty="0"/>
              <a:t>: </a:t>
            </a:r>
            <a:r>
              <a:rPr lang="ko-KR" altLang="en-US" sz="900" dirty="0" err="1"/>
              <a:t>gray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/>
              <a:t>        }</a:t>
            </a:r>
          </a:p>
          <a:p>
            <a:r>
              <a:rPr lang="ko-KR" altLang="en-US" sz="900" dirty="0"/>
              <a:t>        /* </a:t>
            </a:r>
            <a:r>
              <a:rPr lang="ko-KR" altLang="en-US" sz="900" dirty="0" err="1"/>
              <a:t>범위:원하는</a:t>
            </a:r>
            <a:r>
              <a:rPr lang="ko-KR" altLang="en-US" sz="900" dirty="0"/>
              <a:t> </a:t>
            </a:r>
            <a:r>
              <a:rPr lang="ko-KR" altLang="en-US" sz="900" dirty="0" err="1"/>
              <a:t>n번째</a:t>
            </a:r>
            <a:r>
              <a:rPr lang="ko-KR" altLang="en-US" sz="900" dirty="0"/>
              <a:t>(2n 3n+1 이런 것도 가능) */</a:t>
            </a:r>
          </a:p>
          <a:p>
            <a:r>
              <a:rPr lang="ko-KR" altLang="en-US" sz="900" dirty="0"/>
              <a:t>        /* </a:t>
            </a:r>
            <a:r>
              <a:rPr lang="ko-KR" altLang="en-US" sz="900" dirty="0" err="1"/>
              <a:t>n은</a:t>
            </a:r>
            <a:r>
              <a:rPr lang="ko-KR" altLang="en-US" sz="900" dirty="0"/>
              <a:t> 0부터 대입 */</a:t>
            </a:r>
          </a:p>
          <a:p>
            <a:r>
              <a:rPr lang="ko-KR" altLang="en-US" sz="900" dirty="0"/>
              <a:t>        /* 질문 */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/* .</a:t>
            </a:r>
            <a:r>
              <a:rPr lang="ko-KR" altLang="en-US" sz="900" dirty="0" err="1"/>
              <a:t>animal</a:t>
            </a:r>
            <a:r>
              <a:rPr lang="ko-KR" altLang="en-US" sz="900" dirty="0"/>
              <a:t> *:</a:t>
            </a:r>
            <a:r>
              <a:rPr lang="ko-KR" altLang="en-US" sz="900" dirty="0" err="1"/>
              <a:t>not</a:t>
            </a:r>
            <a:r>
              <a:rPr lang="ko-KR" altLang="en-US" sz="900" dirty="0"/>
              <a:t>(.</a:t>
            </a:r>
            <a:r>
              <a:rPr lang="ko-KR" altLang="en-US" sz="900" dirty="0" err="1"/>
              <a:t>test</a:t>
            </a:r>
            <a:r>
              <a:rPr lang="ko-KR" altLang="en-US" sz="900" dirty="0"/>
              <a:t>){ */</a:t>
            </a:r>
          </a:p>
          <a:p>
            <a:r>
              <a:rPr lang="ko-KR" altLang="en-US" sz="900" dirty="0"/>
              <a:t>            /* </a:t>
            </a:r>
            <a:r>
              <a:rPr lang="ko-KR" altLang="en-US" sz="900" dirty="0" err="1"/>
              <a:t>background-color</a:t>
            </a:r>
            <a:r>
              <a:rPr lang="ko-KR" altLang="en-US" sz="900" dirty="0"/>
              <a:t>: </a:t>
            </a:r>
            <a:r>
              <a:rPr lang="ko-KR" altLang="en-US" sz="900" dirty="0" err="1"/>
              <a:t>orange</a:t>
            </a:r>
            <a:r>
              <a:rPr lang="ko-KR" altLang="en-US" sz="900" dirty="0"/>
              <a:t>; */</a:t>
            </a:r>
          </a:p>
          <a:p>
            <a:r>
              <a:rPr lang="ko-KR" altLang="en-US" sz="900" dirty="0"/>
              <a:t>        /* } */</a:t>
            </a:r>
          </a:p>
          <a:p>
            <a:r>
              <a:rPr lang="ko-KR" altLang="en-US" sz="900" dirty="0"/>
              <a:t>        /* </a:t>
            </a:r>
            <a:r>
              <a:rPr lang="ko-KR" altLang="en-US" sz="900" dirty="0" err="1"/>
              <a:t>범위:not</a:t>
            </a:r>
            <a:r>
              <a:rPr lang="ko-KR" altLang="en-US" sz="900" dirty="0"/>
              <a:t>(.클래스 </a:t>
            </a:r>
            <a:r>
              <a:rPr lang="ko-KR" altLang="en-US" sz="900" dirty="0" err="1"/>
              <a:t>or</a:t>
            </a:r>
            <a:r>
              <a:rPr lang="ko-KR" altLang="en-US" sz="900" dirty="0"/>
              <a:t> #id) */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&lt;/</a:t>
            </a:r>
            <a:r>
              <a:rPr lang="ko-KR" altLang="en-US" sz="900" dirty="0" err="1"/>
              <a:t>style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&lt;/</a:t>
            </a:r>
            <a:r>
              <a:rPr lang="ko-KR" altLang="en-US" sz="900" dirty="0" err="1"/>
              <a:t>head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&lt;</a:t>
            </a:r>
            <a:r>
              <a:rPr lang="ko-KR" altLang="en-US" sz="900" dirty="0" err="1"/>
              <a:t>body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    &lt;</a:t>
            </a:r>
            <a:r>
              <a:rPr lang="ko-KR" altLang="en-US" sz="900" dirty="0" err="1"/>
              <a:t>ol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</a:t>
            </a:r>
            <a:r>
              <a:rPr lang="ko-KR" altLang="en-US" sz="900" dirty="0"/>
              <a:t>="</a:t>
            </a:r>
            <a:r>
              <a:rPr lang="ko-KR" altLang="en-US" sz="900" dirty="0" err="1"/>
              <a:t>animal</a:t>
            </a:r>
            <a:r>
              <a:rPr lang="ko-KR" altLang="en-US" sz="900" dirty="0"/>
              <a:t>"&gt;</a:t>
            </a:r>
          </a:p>
          <a:p>
            <a:r>
              <a:rPr lang="ko-KR" altLang="en-US" sz="900" dirty="0"/>
              <a:t>        &lt;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&gt;원숭이&lt;/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        &lt;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&gt;코뿔소&lt;/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        &lt;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&gt;사자&lt;/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        &lt;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&gt;코끼리&lt;/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        &lt;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&gt;늑대&lt;/</a:t>
            </a:r>
            <a:r>
              <a:rPr lang="ko-KR" altLang="en-US" sz="900" dirty="0" err="1"/>
              <a:t>li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    &lt;/</a:t>
            </a:r>
            <a:r>
              <a:rPr lang="ko-KR" altLang="en-US" sz="900" dirty="0" err="1"/>
              <a:t>ol</a:t>
            </a:r>
            <a:r>
              <a:rPr lang="ko-KR" altLang="en-US" sz="900" dirty="0"/>
              <a:t>&gt;</a:t>
            </a:r>
          </a:p>
          <a:p>
            <a:endParaRPr lang="ko-KR" altLang="en-US" sz="900" dirty="0"/>
          </a:p>
          <a:p>
            <a:r>
              <a:rPr lang="ko-KR" altLang="en-US" sz="900" dirty="0"/>
              <a:t>&lt;/</a:t>
            </a:r>
            <a:r>
              <a:rPr lang="ko-KR" altLang="en-US" sz="900" dirty="0" err="1"/>
              <a:t>body</a:t>
            </a:r>
            <a:r>
              <a:rPr lang="ko-KR" altLang="en-US" sz="900" dirty="0"/>
              <a:t>&gt;</a:t>
            </a:r>
          </a:p>
          <a:p>
            <a:r>
              <a:rPr lang="ko-KR" altLang="en-US" sz="900" dirty="0"/>
              <a:t>&lt;/</a:t>
            </a:r>
            <a:r>
              <a:rPr lang="ko-KR" altLang="en-US" sz="900" dirty="0" err="1"/>
              <a:t>html</a:t>
            </a:r>
            <a:r>
              <a:rPr lang="ko-KR" altLang="en-US" sz="900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B6D78-0C19-6839-2389-C522867AECD0}"/>
              </a:ext>
            </a:extLst>
          </p:cNvPr>
          <p:cNvSpPr txBox="1"/>
          <p:nvPr/>
        </p:nvSpPr>
        <p:spPr>
          <a:xfrm>
            <a:off x="0" y="881460"/>
            <a:ext cx="57785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TEST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CODE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3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margin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margin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009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Padding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3CAE6-D1B6-2172-97F3-7FF39CE4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89" y="1330822"/>
            <a:ext cx="8711422" cy="4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51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2FCE3B-0FCC-B7A7-CAFC-CCF6F573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1" y="336703"/>
            <a:ext cx="9346194" cy="61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66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A6F48-20CD-53DF-FD1E-500084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454980"/>
            <a:ext cx="10067354" cy="5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7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37E28B-5AEC-8641-BDB2-C37B9F1A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" y="611537"/>
            <a:ext cx="8942519" cy="56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88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115C0-5BB3-BEC0-38B8-081B0986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8" y="419470"/>
            <a:ext cx="8553078" cy="60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52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36F538-A077-98D8-312E-8B8D01A0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01" y="503808"/>
            <a:ext cx="8384347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4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87284-DDDA-96CC-EDCF-0001DE53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46" y="1725094"/>
            <a:ext cx="8004305" cy="36563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12B9E51-FB0A-72FC-BD53-9970669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40980831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개별 속성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3B05E-313D-70C9-FBB2-AB76D01F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3" y="1874597"/>
            <a:ext cx="6788731" cy="4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6D300B-9728-0E74-4352-10F9683F8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3"/>
          <a:stretch/>
        </p:blipFill>
        <p:spPr>
          <a:xfrm>
            <a:off x="1943100" y="634603"/>
            <a:ext cx="8010525" cy="5588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D88C2-FF31-4DF2-34AA-8222E6BD8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925"/>
          <a:stretch/>
        </p:blipFill>
        <p:spPr>
          <a:xfrm>
            <a:off x="476250" y="634603"/>
            <a:ext cx="1092214" cy="55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0182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9" y="1325563"/>
            <a:ext cx="478221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797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padding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padding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2136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C6C2C-AB42-619B-4FA1-A587901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05" y="1060204"/>
            <a:ext cx="11068790" cy="47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95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80DEFF-A058-9807-1794-FEF6498E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1" y="1729062"/>
            <a:ext cx="8288537" cy="33998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225204-20AD-F308-94E3-CED5626D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Border-width,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391099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A05E9-3E73-D2F5-1D76-8F7C22A5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49" y="1650776"/>
            <a:ext cx="8791302" cy="355644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88D4B53-9DA8-2A81-A323-EF71DCFC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Border-style,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1618182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2621-976C-3A6F-BB98-F61C5B4E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34" y="1723114"/>
            <a:ext cx="8718132" cy="34117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85AA2FC-4A43-E54C-B500-3C7D5174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Border-color,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996725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029037-3441-864B-51E4-6612E507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34" y="1647993"/>
            <a:ext cx="7933932" cy="3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6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24896-FB28-1C47-F6CC-62CDA437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0" y="1356193"/>
            <a:ext cx="9374819" cy="41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42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1B92-C80F-A7F7-4FB2-644A99A5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47" y="1338269"/>
            <a:ext cx="9790906" cy="41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27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테두리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Border </a:t>
            </a:r>
            <a:r>
              <a:rPr lang="ko-KR" altLang="en-US" dirty="0"/>
              <a:t>속성으로 테두리 적용하기 </a:t>
            </a:r>
            <a:r>
              <a:rPr lang="en-US" altLang="ko-KR" dirty="0"/>
              <a:t>x 5 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각각 클래스 부여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Border-width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두께 변경하기</a:t>
            </a:r>
            <a:endParaRPr lang="en-US" altLang="ko-KR" dirty="0"/>
          </a:p>
          <a:p>
            <a:r>
              <a:rPr lang="en-US" altLang="ko-KR" dirty="0"/>
              <a:t>Border-style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스타일 변경하기</a:t>
            </a:r>
            <a:endParaRPr lang="en-US" altLang="ko-KR" dirty="0"/>
          </a:p>
          <a:p>
            <a:r>
              <a:rPr lang="en-US" altLang="ko-KR" dirty="0"/>
              <a:t>Border-color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색상 변경하기</a:t>
            </a:r>
            <a:endParaRPr lang="en-US" altLang="ko-KR" dirty="0"/>
          </a:p>
          <a:p>
            <a:r>
              <a:rPr lang="en-US" altLang="ko-KR" dirty="0"/>
              <a:t>Border-</a:t>
            </a: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속성으로 모든 방향의 테두리 스타일이 다른 </a:t>
            </a:r>
            <a:r>
              <a:rPr lang="en-US" altLang="ko-KR" dirty="0"/>
              <a:t>div </a:t>
            </a:r>
            <a:r>
              <a:rPr lang="ko-KR" altLang="en-US" dirty="0"/>
              <a:t>완성하기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9247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EA9AFE-B37B-9622-8F79-D0F3B97B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4" y="0"/>
            <a:ext cx="10903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852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19E425-9597-442D-1B98-FA6DB5B2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68162"/>
            <a:ext cx="9822556" cy="5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81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AA168-B822-3B03-9C62-09C9625A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888538"/>
            <a:ext cx="10299700" cy="50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7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border-radius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방금 전 실습인 테두리 그리기에 </a:t>
            </a:r>
            <a:r>
              <a:rPr lang="en-US" altLang="ko-KR" dirty="0"/>
              <a:t>border-radius </a:t>
            </a:r>
            <a:r>
              <a:rPr lang="ko-KR" altLang="en-US" dirty="0"/>
              <a:t>를 모든 방향에 다르게 적용 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11588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 </a:t>
            </a:r>
            <a:r>
              <a:rPr lang="ko-KR" altLang="en-US" dirty="0"/>
              <a:t>비교하기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Width 100px, height 100px, padding 20px,border 10px solid red, </a:t>
            </a:r>
            <a:r>
              <a:rPr lang="ko-KR" altLang="en-US" dirty="0"/>
              <a:t>배경 오렌지인 </a:t>
            </a:r>
            <a:r>
              <a:rPr lang="en-US" altLang="ko-KR" dirty="0"/>
              <a:t>div 2</a:t>
            </a:r>
            <a:r>
              <a:rPr lang="ko-KR" altLang="en-US" dirty="0"/>
              <a:t>개 선언</a:t>
            </a:r>
            <a:endParaRPr lang="en-US" altLang="ko-KR" dirty="0"/>
          </a:p>
          <a:p>
            <a:r>
              <a:rPr lang="ko-KR" altLang="en-US" dirty="0"/>
              <a:t>하나는 </a:t>
            </a:r>
            <a:r>
              <a:rPr lang="en-US" altLang="ko-KR" dirty="0"/>
              <a:t>content-box, </a:t>
            </a:r>
            <a:r>
              <a:rPr lang="ko-KR" altLang="en-US" dirty="0"/>
              <a:t>하나는 </a:t>
            </a:r>
            <a:r>
              <a:rPr lang="en-US" altLang="ko-KR" dirty="0"/>
              <a:t>border-box </a:t>
            </a:r>
            <a:r>
              <a:rPr lang="ko-KR" altLang="en-US" dirty="0"/>
              <a:t>로 속성을 주고 둘의 크기를 비교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11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8196" name="Picture 4" descr="사공이 많으면 배가 산으로 간다&gt;">
            <a:extLst>
              <a:ext uri="{FF2B5EF4-FFF2-40B4-BE49-F238E27FC236}">
                <a16:creationId xmlns:a16="http://schemas.microsoft.com/office/drawing/2014/main" id="{4420F004-B29F-EF6D-FC28-904C78A1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89" y="1470212"/>
            <a:ext cx="6138022" cy="49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729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8D925F-483C-269E-995B-2523DDFC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0" y="261201"/>
            <a:ext cx="8304770" cy="6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02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오버 플로우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자식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400px 100px </a:t>
            </a:r>
            <a:r>
              <a:rPr lang="ko-KR" altLang="en-US" dirty="0"/>
              <a:t>배경 </a:t>
            </a:r>
            <a:r>
              <a:rPr lang="ko-KR" altLang="en-US" dirty="0" err="1"/>
              <a:t>오랜지로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위와 같은 케이스를 </a:t>
            </a:r>
            <a:r>
              <a:rPr lang="en-US" altLang="ko-KR" dirty="0"/>
              <a:t>4</a:t>
            </a:r>
            <a:r>
              <a:rPr lang="ko-KR" altLang="en-US" dirty="0"/>
              <a:t>개 생성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r>
              <a:rPr lang="ko-KR" altLang="en-US" dirty="0"/>
              <a:t>자식 요소의 크기를 </a:t>
            </a:r>
            <a:r>
              <a:rPr lang="en-US" altLang="ko-KR" dirty="0"/>
              <a:t>100px 400px </a:t>
            </a:r>
            <a:r>
              <a:rPr lang="ko-KR" altLang="en-US" dirty="0"/>
              <a:t>로 변경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34431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Display: none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div</a:t>
            </a:r>
            <a:r>
              <a:rPr lang="ko-KR" altLang="en-US" dirty="0"/>
              <a:t>에 마우스가 올라가면 요소가 사라지도록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9434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</a:t>
            </a:r>
            <a:r>
              <a:rPr lang="en-US" altLang="ko-KR" dirty="0"/>
              <a:t> 3</a:t>
            </a:r>
            <a:r>
              <a:rPr lang="ko-KR" altLang="en-US" dirty="0"/>
              <a:t>대 개발자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pic>
        <p:nvPicPr>
          <p:cNvPr id="6146" name="Picture 2" descr="빌게이츠 '알츠하이머 퇴치' 1억弗 투자..5가지 전략은? - 바이오스펙테이터">
            <a:extLst>
              <a:ext uri="{FF2B5EF4-FFF2-40B4-BE49-F238E27FC236}">
                <a16:creationId xmlns:a16="http://schemas.microsoft.com/office/drawing/2014/main" id="{4B2B014D-3E07-236E-72D9-C06EC0BB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15" y="1370782"/>
            <a:ext cx="4258342" cy="31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뉴스人사이드] 스티브잡스에 가려진 천재개발자…우주전쟁에 뛰어들다 - 아시아경제">
            <a:extLst>
              <a:ext uri="{FF2B5EF4-FFF2-40B4-BE49-F238E27FC236}">
                <a16:creationId xmlns:a16="http://schemas.microsoft.com/office/drawing/2014/main" id="{BA386501-D1AE-9531-1FFC-ABFBD874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4" y="3460841"/>
            <a:ext cx="4486015" cy="30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5939C756-D70E-90C9-4ECA-C0FA5FE4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94" y="2656050"/>
            <a:ext cx="3829143" cy="38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5A473-809C-7B8B-F947-2A828763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876342"/>
            <a:ext cx="10350500" cy="51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52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투명도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 </a:t>
            </a:r>
            <a:r>
              <a:rPr lang="en-US" altLang="ko-KR" dirty="0"/>
              <a:t>x 4</a:t>
            </a:r>
          </a:p>
          <a:p>
            <a:r>
              <a:rPr lang="ko-KR" altLang="en-US" dirty="0"/>
              <a:t>각각 원하는 </a:t>
            </a:r>
            <a:r>
              <a:rPr lang="en-US" altLang="ko-KR" dirty="0"/>
              <a:t>opacity </a:t>
            </a:r>
            <a:r>
              <a:rPr lang="ko-KR" altLang="en-US" dirty="0"/>
              <a:t>속성을 적용하기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688950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55C5AE-3286-8D35-F96C-565362BDE083}"/>
              </a:ext>
            </a:extLst>
          </p:cNvPr>
          <p:cNvSpPr txBox="1"/>
          <p:nvPr/>
        </p:nvSpPr>
        <p:spPr>
          <a:xfrm>
            <a:off x="7503885" y="151179"/>
            <a:ext cx="444137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&lt;!DOCTYPE </a:t>
            </a:r>
            <a:r>
              <a:rPr lang="ko-KR" altLang="en-US" sz="1200" dirty="0" err="1"/>
              <a:t>html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</a:t>
            </a:r>
            <a:r>
              <a:rPr lang="ko-KR" altLang="en-US" sz="1200" dirty="0" err="1"/>
              <a:t>html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lang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en</a:t>
            </a:r>
            <a:r>
              <a:rPr lang="ko-KR" altLang="en-US" sz="1200" dirty="0"/>
              <a:t>"&gt;</a:t>
            </a:r>
          </a:p>
          <a:p>
            <a:r>
              <a:rPr lang="ko-KR" altLang="en-US" sz="1200" dirty="0"/>
              <a:t>&lt;</a:t>
            </a:r>
            <a:r>
              <a:rPr lang="ko-KR" altLang="en-US" sz="1200" dirty="0" err="1"/>
              <a:t>head</a:t>
            </a:r>
            <a:r>
              <a:rPr lang="ko-KR" altLang="en-US" sz="1200" dirty="0"/>
              <a:t>&gt;    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&gt;</a:t>
            </a:r>
            <a:r>
              <a:rPr lang="ko-KR" altLang="en-US" sz="1200" dirty="0" err="1"/>
              <a:t>Document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style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  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{      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width</a:t>
            </a:r>
            <a:r>
              <a:rPr lang="ko-KR" altLang="en-US" sz="1200" dirty="0"/>
              <a:t>: 200px;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height</a:t>
            </a:r>
            <a:r>
              <a:rPr lang="ko-KR" altLang="en-US" sz="1200" dirty="0"/>
              <a:t>: 200px;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cursor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pointer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display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inline-block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.</a:t>
            </a:r>
            <a:r>
              <a:rPr lang="ko-KR" altLang="en-US" sz="1200" dirty="0" err="1"/>
              <a:t>oppacity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background-color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aqua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opacity</a:t>
            </a:r>
            <a:r>
              <a:rPr lang="ko-KR" altLang="en-US" sz="1200" dirty="0"/>
              <a:t>: 1;      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.</a:t>
            </a:r>
            <a:r>
              <a:rPr lang="ko-KR" altLang="en-US" sz="1200" dirty="0" err="1"/>
              <a:t>visibility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background-color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greenyellow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visibility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visible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.</a:t>
            </a:r>
            <a:r>
              <a:rPr lang="ko-KR" altLang="en-US" sz="1200" dirty="0" err="1"/>
              <a:t>display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background-color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dodgerblue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.</a:t>
            </a:r>
            <a:r>
              <a:rPr lang="ko-KR" altLang="en-US" sz="1200" dirty="0" err="1"/>
              <a:t>last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      </a:t>
            </a:r>
            <a:r>
              <a:rPr lang="ko-KR" altLang="en-US" sz="1200" dirty="0" err="1"/>
              <a:t>background-color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violet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    }</a:t>
            </a:r>
          </a:p>
          <a:p>
            <a:r>
              <a:rPr lang="ko-KR" altLang="en-US" sz="1200" dirty="0"/>
              <a:t>    </a:t>
            </a:r>
          </a:p>
          <a:p>
            <a:r>
              <a:rPr lang="ko-KR" altLang="en-US" sz="1200" dirty="0"/>
              <a:t>  &lt;/</a:t>
            </a:r>
            <a:r>
              <a:rPr lang="ko-KR" altLang="en-US" sz="1200" dirty="0" err="1"/>
              <a:t>style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&lt;/</a:t>
            </a:r>
            <a:r>
              <a:rPr lang="ko-KR" altLang="en-US" sz="1200" dirty="0" err="1"/>
              <a:t>head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</a:t>
            </a:r>
            <a:r>
              <a:rPr lang="ko-KR" altLang="en-US" sz="1200" dirty="0" err="1"/>
              <a:t>body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class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oppacity</a:t>
            </a:r>
            <a:r>
              <a:rPr lang="ko-KR" altLang="en-US" sz="1200" dirty="0"/>
              <a:t>"&gt;</a:t>
            </a:r>
            <a:r>
              <a:rPr lang="ko-KR" altLang="en-US" sz="1200" dirty="0" err="1"/>
              <a:t>oppacity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class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visibility</a:t>
            </a:r>
            <a:r>
              <a:rPr lang="ko-KR" altLang="en-US" sz="1200" dirty="0"/>
              <a:t>"&gt;</a:t>
            </a:r>
            <a:r>
              <a:rPr lang="ko-KR" altLang="en-US" sz="1200" dirty="0" err="1"/>
              <a:t>visibility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class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display</a:t>
            </a:r>
            <a:r>
              <a:rPr lang="ko-KR" altLang="en-US" sz="1200" dirty="0"/>
              <a:t>"&gt;</a:t>
            </a:r>
            <a:r>
              <a:rPr lang="ko-KR" altLang="en-US" sz="1200" dirty="0" err="1"/>
              <a:t>display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  &lt;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class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last</a:t>
            </a:r>
            <a:r>
              <a:rPr lang="ko-KR" altLang="en-US" sz="1200" dirty="0"/>
              <a:t>"&gt;</a:t>
            </a:r>
            <a:r>
              <a:rPr lang="ko-KR" altLang="en-US" sz="1200" dirty="0" err="1"/>
              <a:t>last</a:t>
            </a:r>
            <a:r>
              <a:rPr lang="ko-KR" altLang="en-US" sz="1200" dirty="0"/>
              <a:t>&lt;/</a:t>
            </a:r>
            <a:r>
              <a:rPr lang="ko-KR" altLang="en-US" sz="1200" dirty="0" err="1"/>
              <a:t>div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&lt;/</a:t>
            </a:r>
            <a:r>
              <a:rPr lang="ko-KR" altLang="en-US" sz="1200" dirty="0" err="1"/>
              <a:t>body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&lt;/</a:t>
            </a:r>
            <a:r>
              <a:rPr lang="ko-KR" altLang="en-US" sz="1200" dirty="0" err="1"/>
              <a:t>html</a:t>
            </a:r>
            <a:r>
              <a:rPr lang="ko-KR" altLang="en-US" sz="1200" dirty="0"/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8B491-2704-3E6C-19E6-063C4C6A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97" y="2407166"/>
            <a:ext cx="6177303" cy="17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40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04797-27DA-D214-FD87-7683163B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1" y="1057229"/>
            <a:ext cx="10793998" cy="53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145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4DE58-FE9F-6B93-46D2-CBC57A86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5" y="965948"/>
            <a:ext cx="10786349" cy="55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102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E337A-72E9-FBAF-2494-BA00B3B0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536007"/>
            <a:ext cx="10160000" cy="37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19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3CD38F-B43D-9041-2B51-8613A254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781677"/>
            <a:ext cx="10185400" cy="52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18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3BA1B-183D-1C17-FD31-618467DD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 또는 </a:t>
            </a:r>
            <a:r>
              <a:rPr lang="ko-KR" altLang="en-US" dirty="0" err="1"/>
              <a:t>눈누</a:t>
            </a:r>
            <a:r>
              <a:rPr lang="ko-KR" altLang="en-US" dirty="0"/>
              <a:t> 폰트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B7661-36BE-8947-136C-BD5590252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9148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구글 폰트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https://fonts.google.com/?subset=korean</a:t>
            </a:r>
            <a:endParaRPr lang="en-US" altLang="ko-KR" dirty="0"/>
          </a:p>
          <a:p>
            <a:pPr lvl="1"/>
            <a:r>
              <a:rPr lang="ko-KR" altLang="en-US" dirty="0"/>
              <a:t>링크 방식 </a:t>
            </a:r>
            <a:r>
              <a:rPr lang="en-US" altLang="ko-KR" dirty="0"/>
              <a:t>+ </a:t>
            </a:r>
            <a:r>
              <a:rPr lang="ko-KR" altLang="en-US" dirty="0"/>
              <a:t>폰트 패밀리</a:t>
            </a:r>
            <a:endParaRPr lang="en-US" altLang="ko-KR" dirty="0"/>
          </a:p>
          <a:p>
            <a:r>
              <a:rPr lang="ko-KR" altLang="en-US" dirty="0" err="1"/>
              <a:t>눈누</a:t>
            </a:r>
            <a:r>
              <a:rPr lang="ko-KR" altLang="en-US" dirty="0"/>
              <a:t> 폰트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https://noonnu.cc/</a:t>
            </a:r>
            <a:endParaRPr lang="en-US" altLang="ko-KR" dirty="0"/>
          </a:p>
          <a:p>
            <a:pPr lvl="1"/>
            <a:r>
              <a:rPr lang="en-US" altLang="ko-KR" dirty="0"/>
              <a:t>font-face + </a:t>
            </a:r>
            <a:r>
              <a:rPr lang="ko-KR" altLang="en-US" dirty="0"/>
              <a:t>폰트 패밀리</a:t>
            </a:r>
            <a:endParaRPr lang="en-US" altLang="ko-KR" dirty="0"/>
          </a:p>
          <a:p>
            <a:r>
              <a:rPr lang="ko-KR" altLang="en-US" dirty="0"/>
              <a:t>적용 순서 확인하기</a:t>
            </a:r>
            <a:endParaRPr lang="en-US" altLang="ko-KR" dirty="0"/>
          </a:p>
          <a:p>
            <a:pPr lvl="1"/>
            <a:r>
              <a:rPr lang="ko-KR" altLang="en-US" dirty="0"/>
              <a:t>구글 폰트</a:t>
            </a:r>
            <a:r>
              <a:rPr lang="en-US" altLang="ko-KR" dirty="0"/>
              <a:t>, </a:t>
            </a:r>
            <a:r>
              <a:rPr lang="ko-KR" altLang="en-US" dirty="0" err="1"/>
              <a:t>눈누</a:t>
            </a:r>
            <a:r>
              <a:rPr lang="ko-KR" altLang="en-US" dirty="0"/>
              <a:t> 폰트</a:t>
            </a:r>
            <a:r>
              <a:rPr lang="en-US" altLang="ko-KR" dirty="0"/>
              <a:t>, </a:t>
            </a:r>
            <a:r>
              <a:rPr lang="ko-KR" altLang="en-US" dirty="0"/>
              <a:t>글꼴 계열 순으로 하고 확인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948412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폰트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개의 </a:t>
            </a:r>
            <a:r>
              <a:rPr lang="en-US" altLang="ko-KR" dirty="0"/>
              <a:t>&lt;p&gt; </a:t>
            </a:r>
            <a:r>
              <a:rPr lang="ko-KR" altLang="en-US" dirty="0"/>
              <a:t>태그를 활용해서 내용을 만들기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p </a:t>
            </a:r>
            <a:r>
              <a:rPr lang="ko-KR" altLang="en-US" dirty="0"/>
              <a:t>태그에 원하는 폰트를 구글</a:t>
            </a:r>
            <a:r>
              <a:rPr lang="en-US" altLang="ko-KR" dirty="0"/>
              <a:t>, </a:t>
            </a:r>
            <a:r>
              <a:rPr lang="ko-KR" altLang="en-US" dirty="0"/>
              <a:t>눈누에서 받아서 적용하기</a:t>
            </a:r>
            <a:endParaRPr lang="en-US" altLang="ko-KR" dirty="0"/>
          </a:p>
          <a:p>
            <a:r>
              <a:rPr lang="ko-KR" altLang="en-US" dirty="0"/>
              <a:t>서체 지정 양식을 잘 작성하여</a:t>
            </a:r>
            <a:r>
              <a:rPr lang="en-US" altLang="ko-KR" dirty="0"/>
              <a:t>, </a:t>
            </a:r>
            <a:r>
              <a:rPr lang="ko-KR" altLang="en-US" dirty="0"/>
              <a:t>구글 폰트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눈누</a:t>
            </a:r>
            <a:r>
              <a:rPr lang="ko-KR" altLang="en-US" dirty="0">
                <a:sym typeface="Wingdings" panose="05000000000000000000" pitchFamily="2" charset="2"/>
              </a:rPr>
              <a:t> 폰트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글꼴 계열 순으로 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구글 폰트 링크 삭제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페이지 확인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구글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누눈</a:t>
            </a:r>
            <a:r>
              <a:rPr lang="ko-KR" altLang="en-US" dirty="0">
                <a:sym typeface="Wingdings" panose="05000000000000000000" pitchFamily="2" charset="2"/>
              </a:rPr>
              <a:t> 폰트 링크 삭제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페이지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8060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</a:t>
            </a:r>
            <a:r>
              <a:rPr lang="en-US" altLang="ko-KR" dirty="0">
                <a:solidFill>
                  <a:schemeClr val="accent2"/>
                </a:solidFill>
              </a:rPr>
              <a:t>Linu</a:t>
            </a:r>
            <a:r>
              <a:rPr lang="en-US" altLang="ko-KR" dirty="0"/>
              <a:t>s + </a:t>
            </a:r>
            <a:r>
              <a:rPr lang="en-US" altLang="ko-KR" dirty="0" err="1"/>
              <a:t>uni</a:t>
            </a:r>
            <a:r>
              <a:rPr lang="en-US" altLang="ko-KR" dirty="0" err="1">
                <a:solidFill>
                  <a:schemeClr val="accent2"/>
                </a:solidFill>
              </a:rPr>
              <a:t>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Linux] 리눅스 주요 로그 파일 정리">
            <a:extLst>
              <a:ext uri="{FF2B5EF4-FFF2-40B4-BE49-F238E27FC236}">
                <a16:creationId xmlns:a16="http://schemas.microsoft.com/office/drawing/2014/main" id="{AB24D4C3-A7B7-6923-4678-B34F25D1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50" y="1174378"/>
            <a:ext cx="8081682" cy="53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5019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문자 속성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&lt;div&gt; </a:t>
            </a:r>
            <a:r>
              <a:rPr lang="ko-KR" altLang="en-US" dirty="0"/>
              <a:t>태그 안에 </a:t>
            </a:r>
            <a:r>
              <a:rPr lang="en-US" altLang="ko-KR" dirty="0"/>
              <a:t>&lt;span&gt; </a:t>
            </a:r>
            <a:r>
              <a:rPr lang="ko-KR" altLang="en-US" dirty="0"/>
              <a:t>태그를 넣기</a:t>
            </a:r>
            <a:endParaRPr lang="en-US" altLang="ko-KR" dirty="0"/>
          </a:p>
          <a:p>
            <a:r>
              <a:rPr lang="en-US" altLang="ko-KR" dirty="0" err="1"/>
              <a:t>Div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300px </a:t>
            </a:r>
            <a:r>
              <a:rPr lang="en-US" altLang="ko-KR" dirty="0" err="1"/>
              <a:t>300px</a:t>
            </a:r>
            <a:r>
              <a:rPr lang="en-US" altLang="ko-KR" dirty="0"/>
              <a:t> </a:t>
            </a:r>
            <a:r>
              <a:rPr lang="ko-KR" altLang="en-US" dirty="0"/>
              <a:t>배경 하늘색</a:t>
            </a:r>
            <a:endParaRPr lang="en-US" altLang="ko-KR" dirty="0"/>
          </a:p>
          <a:p>
            <a:r>
              <a:rPr lang="en-US" altLang="ko-KR" dirty="0"/>
              <a:t>Span </a:t>
            </a:r>
            <a:r>
              <a:rPr lang="ko-KR" altLang="en-US" dirty="0"/>
              <a:t>은</a:t>
            </a:r>
            <a:r>
              <a:rPr lang="en-US" altLang="ko-KR" dirty="0"/>
              <a:t> 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배경 오렌지</a:t>
            </a:r>
            <a:endParaRPr lang="en-US" altLang="ko-KR" dirty="0"/>
          </a:p>
          <a:p>
            <a:r>
              <a:rPr lang="en-US" altLang="ko-KR" dirty="0"/>
              <a:t>Span </a:t>
            </a:r>
            <a:r>
              <a:rPr lang="ko-KR" altLang="en-US" dirty="0"/>
              <a:t>요소를 </a:t>
            </a:r>
            <a:r>
              <a:rPr lang="en-US" altLang="ko-KR" dirty="0"/>
              <a:t>div </a:t>
            </a:r>
            <a:r>
              <a:rPr lang="ko-KR" altLang="en-US" dirty="0"/>
              <a:t>중앙에 오도록 배치</a:t>
            </a:r>
            <a:endParaRPr lang="en-US" altLang="ko-KR" dirty="0"/>
          </a:p>
          <a:p>
            <a:r>
              <a:rPr lang="en-US" altLang="ko-KR" dirty="0"/>
              <a:t>Span </a:t>
            </a:r>
            <a:r>
              <a:rPr lang="ko-KR" altLang="en-US" dirty="0"/>
              <a:t>요소 안에 </a:t>
            </a:r>
            <a:r>
              <a:rPr lang="en-US" altLang="ko-KR" dirty="0"/>
              <a:t>KDT </a:t>
            </a:r>
            <a:r>
              <a:rPr lang="ko-KR" altLang="en-US" dirty="0"/>
              <a:t>라는 컨텐츠를 넣고 해당 문구도 중앙에 오도록 배치 </a:t>
            </a:r>
            <a:r>
              <a:rPr lang="en-US" altLang="ko-KR" dirty="0"/>
              <a:t>+ </a:t>
            </a:r>
            <a:r>
              <a:rPr lang="ko-KR" altLang="en-US" dirty="0"/>
              <a:t>문구에 원하는 문자 효과</a:t>
            </a:r>
            <a:r>
              <a:rPr lang="en-US" altLang="ko-KR" dirty="0"/>
              <a:t>(</a:t>
            </a:r>
            <a:r>
              <a:rPr lang="ko-KR" altLang="en-US" dirty="0"/>
              <a:t>색상</a:t>
            </a:r>
            <a:r>
              <a:rPr lang="en-US" altLang="ko-KR" dirty="0"/>
              <a:t>, deco </a:t>
            </a:r>
            <a:r>
              <a:rPr lang="ko-KR" altLang="en-US" dirty="0"/>
              <a:t>지정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37749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이력서 업데이트</a:t>
            </a:r>
          </a:p>
        </p:txBody>
      </p:sp>
    </p:spTree>
    <p:extLst>
      <p:ext uri="{BB962C8B-B14F-4D97-AF65-F5344CB8AC3E}">
        <p14:creationId xmlns:p14="http://schemas.microsoft.com/office/powerpoint/2010/main" val="425810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- 위키백과, 우리 모두의 백과사전">
            <a:extLst>
              <a:ext uri="{FF2B5EF4-FFF2-40B4-BE49-F238E27FC236}">
                <a16:creationId xmlns:a16="http://schemas.microsoft.com/office/drawing/2014/main" id="{3AE519F1-F118-C212-A639-98DB1A49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39" y="792332"/>
            <a:ext cx="3737721" cy="52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9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05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54367965-3F0C-DCCE-CF4B-53160256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C848B0A6-EFC0-3056-67F5-0C9E0C4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94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AB43E13F-4315-8950-C61F-BA34A360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55" y="4356847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6027B6FC-FA8D-C12C-C091-8A7BCD70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68" y="4356846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25A1F52B-2CE8-9AEA-446E-CF71C687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81" y="4390462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9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026" name="Picture 2" descr="Commit trên git">
            <a:extLst>
              <a:ext uri="{FF2B5EF4-FFF2-40B4-BE49-F238E27FC236}">
                <a16:creationId xmlns:a16="http://schemas.microsoft.com/office/drawing/2014/main" id="{DB0E09AC-E928-859F-3BB5-D0FDE702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43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mmit trên git">
            <a:extLst>
              <a:ext uri="{FF2B5EF4-FFF2-40B4-BE49-F238E27FC236}">
                <a16:creationId xmlns:a16="http://schemas.microsoft.com/office/drawing/2014/main" id="{A34E2351-90F6-BDBA-B6C3-FB4B77F8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08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mmit trên git">
            <a:extLst>
              <a:ext uri="{FF2B5EF4-FFF2-40B4-BE49-F238E27FC236}">
                <a16:creationId xmlns:a16="http://schemas.microsoft.com/office/drawing/2014/main" id="{072483F3-ADB8-BA4A-EB0C-41BC622B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41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mit trên git">
            <a:extLst>
              <a:ext uri="{FF2B5EF4-FFF2-40B4-BE49-F238E27FC236}">
                <a16:creationId xmlns:a16="http://schemas.microsoft.com/office/drawing/2014/main" id="{D201C734-7D43-8B1D-62E5-63E172D5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39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mit trên git">
            <a:extLst>
              <a:ext uri="{FF2B5EF4-FFF2-40B4-BE49-F238E27FC236}">
                <a16:creationId xmlns:a16="http://schemas.microsoft.com/office/drawing/2014/main" id="{E4390D50-F38B-DD94-7148-B2471110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03" y="4749396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의 특징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폴더 단위로 관리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하나의 프로젝트 단위로 관리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Git</a:t>
            </a:r>
            <a:r>
              <a:rPr lang="ko-KR" altLang="en-US" dirty="0">
                <a:sym typeface="Wingdings" panose="05000000000000000000" pitchFamily="2" charset="2"/>
              </a:rPr>
              <a:t>에 대한 모든 정보는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.git</a:t>
            </a:r>
            <a:r>
              <a:rPr lang="ko-KR" altLang="en-US" dirty="0">
                <a:sym typeface="Wingdings" panose="05000000000000000000" pitchFamily="2" charset="2"/>
              </a:rPr>
              <a:t> 폴더에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일종의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블랙 박스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커밋은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로컬</a:t>
            </a:r>
            <a:r>
              <a:rPr lang="en-US" altLang="ko-KR" dirty="0">
                <a:sym typeface="Wingdings" panose="05000000000000000000" pitchFamily="2" charset="2"/>
              </a:rPr>
              <a:t>(= </a:t>
            </a:r>
            <a:r>
              <a:rPr lang="ko-KR" altLang="en-US" dirty="0">
                <a:sym typeface="Wingdings" panose="05000000000000000000" pitchFamily="2" charset="2"/>
              </a:rPr>
              <a:t>여러분의 컴퓨터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에서만 일어나는 행위입니다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깃 허브는 여러분의 로컬에 있는 깃 정보를 온라인에 저장해 주는 서비스를 제공하는 것입니다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깃 허브의 </a:t>
            </a:r>
            <a:r>
              <a:rPr lang="ko-KR" alt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리포지토리</a:t>
            </a:r>
            <a:r>
              <a:rPr lang="ko-KR" altLang="en-US" dirty="0" err="1">
                <a:sym typeface="Wingdings" panose="05000000000000000000" pitchFamily="2" charset="2"/>
              </a:rPr>
              <a:t>는</a:t>
            </a:r>
            <a:r>
              <a:rPr lang="ko-KR" altLang="en-US" dirty="0">
                <a:sym typeface="Wingdings" panose="05000000000000000000" pitchFamily="2" charset="2"/>
              </a:rPr>
              <a:t> 여러분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로컬의 폴더의 개념</a:t>
            </a:r>
            <a:r>
              <a:rPr lang="ko-KR" altLang="en-US" dirty="0">
                <a:sym typeface="Wingdings" panose="05000000000000000000" pitchFamily="2" charset="2"/>
              </a:rPr>
              <a:t>과 같아요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2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core. </a:t>
            </a:r>
            <a:r>
              <a:rPr lang="en-US" altLang="ko-KR" dirty="0" err="1">
                <a:solidFill>
                  <a:schemeClr val="accent1"/>
                </a:solidFill>
              </a:rPr>
              <a:t>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793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5F0572-16BE-8112-AAF5-9BF45574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40" y="0"/>
            <a:ext cx="960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4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A348D-5A82-7716-1E04-AD3C6C36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7"/>
          <a:stretch/>
        </p:blipFill>
        <p:spPr>
          <a:xfrm>
            <a:off x="384246" y="301840"/>
            <a:ext cx="7465547" cy="582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513C6-8EC2-73E4-8D37-7AFE154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5" name="Picture 2" descr="리더십, 관찰과 피드백으로 시작하라">
            <a:extLst>
              <a:ext uri="{FF2B5EF4-FFF2-40B4-BE49-F238E27FC236}">
                <a16:creationId xmlns:a16="http://schemas.microsoft.com/office/drawing/2014/main" id="{CC3C6D5A-7B3A-FEEB-1AE7-FD959155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8975325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8C28-C847-39FF-84D9-C561D960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" y="391861"/>
            <a:ext cx="7214900" cy="5708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5ECA3-5122-8ADD-E581-ACF76D5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0182BBBD-C449-75F1-B379-193F9E09C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FEB6-BF6F-E550-272F-22572AD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" y="329940"/>
            <a:ext cx="7537617" cy="597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A69F0-E087-83DE-6283-8B92EA77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2D092D6D-8CBC-AE91-0FE5-06D18845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14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70CB3-5DB5-96D5-421A-A1456125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2" y="367150"/>
            <a:ext cx="8320101" cy="5928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6862C-75C6-144B-E00E-2CE9262F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C8AABC93-24B7-FBA3-35E7-525365876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!?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기억 짤과 움짤 모음 - 짤봇">
            <a:extLst>
              <a:ext uri="{FF2B5EF4-FFF2-40B4-BE49-F238E27FC236}">
                <a16:creationId xmlns:a16="http://schemas.microsoft.com/office/drawing/2014/main" id="{A43B88DB-F497-C656-39EA-E62FC54C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1498939"/>
            <a:ext cx="6287240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55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243A4-868B-B271-7427-DD551528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4" y="434953"/>
            <a:ext cx="8027829" cy="5699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52DCF-6978-985E-A0B7-79D087A5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DAAEC9A3-1900-8792-03C0-47D5A9E55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2190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4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818E5-D426-2187-2C03-576619D5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0" y="346229"/>
            <a:ext cx="7960458" cy="5921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BFD27-B544-EE10-46D1-7A828860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6C8E1742-D8EA-0B19-5836-C0D1AF929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12730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477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1C1A-CE28-D082-29B9-B4DBD0A0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2" y="204186"/>
            <a:ext cx="8164673" cy="6125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2DC35C-F420-9E44-CF64-AD850E07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OBG Home - 개비스콘 짤">
            <a:extLst>
              <a:ext uri="{FF2B5EF4-FFF2-40B4-BE49-F238E27FC236}">
                <a16:creationId xmlns:a16="http://schemas.microsoft.com/office/drawing/2014/main" id="{12174257-9139-533C-3203-7C40A8DF3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E2FA5F-A19E-2CF8-07B9-92155344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18" y="335132"/>
            <a:ext cx="8412252" cy="6187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66AF97-CC24-711C-150F-F79E2F18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66B5B2FA-7250-3F54-5CE8-8BB51D7BA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11197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6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46867-4857-4412-A751-C46F5974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6" y="253934"/>
            <a:ext cx="8440893" cy="6102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4244E-2E28-72E3-FACC-3F599244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F174047C-628D-DD1A-1596-5CBF54952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3746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9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14A33A-B002-AEA1-5DCF-D4589473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07597"/>
            <a:ext cx="10629900" cy="58428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A33D48-798E-2169-4160-10EFB2758A50}"/>
              </a:ext>
            </a:extLst>
          </p:cNvPr>
          <p:cNvSpPr/>
          <p:nvPr/>
        </p:nvSpPr>
        <p:spPr>
          <a:xfrm>
            <a:off x="6602332" y="752474"/>
            <a:ext cx="4399043" cy="403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05B99-AE5C-37F6-957E-3C0E21D7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0" y="283162"/>
            <a:ext cx="8778378" cy="5984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EB1094-F5E1-961B-C8F6-51436016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8716C649-A9EE-0DF5-76D1-5EC09E46A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CLI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594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DEB6E3-72F7-F3B4-47FD-8B2EAC6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62272"/>
            <a:ext cx="6484616" cy="449663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60FE2DA-1E97-AD94-C6B7-81CE7B4CA8D1}"/>
              </a:ext>
            </a:extLst>
          </p:cNvPr>
          <p:cNvSpPr/>
          <p:nvPr/>
        </p:nvSpPr>
        <p:spPr>
          <a:xfrm rot="12019861">
            <a:off x="1990143" y="471701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커밋</a:t>
            </a:r>
            <a:r>
              <a:rPr lang="ko-KR" altLang="en-US" dirty="0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18C303-DE47-D52B-7B1F-3DA6038DB0E4}"/>
              </a:ext>
            </a:extLst>
          </p:cNvPr>
          <p:cNvSpPr/>
          <p:nvPr/>
        </p:nvSpPr>
        <p:spPr>
          <a:xfrm rot="12019861">
            <a:off x="1990142" y="573244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5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깃 </a:t>
            </a:r>
            <a:r>
              <a:rPr lang="ko-KR" altLang="en-US" dirty="0" err="1">
                <a:solidFill>
                  <a:schemeClr val="accent2"/>
                </a:solidFill>
              </a:rPr>
              <a:t>커밋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깃 </a:t>
            </a:r>
            <a:r>
              <a:rPr lang="ko-KR" altLang="en-US" dirty="0" err="1"/>
              <a:t>커밋을</a:t>
            </a:r>
            <a:r>
              <a:rPr lang="ko-KR" altLang="en-US" dirty="0"/>
              <a:t> 위한 빈 폴더 만들기</a:t>
            </a:r>
            <a:endParaRPr lang="en-US" altLang="ko-KR" dirty="0"/>
          </a:p>
          <a:p>
            <a:r>
              <a:rPr lang="ko-KR" altLang="en-US" dirty="0"/>
              <a:t>해당 폴더에 </a:t>
            </a:r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해당 폴더에 </a:t>
            </a:r>
            <a:r>
              <a:rPr lang="en-US" altLang="ko-KR" dirty="0"/>
              <a:t>index.css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같은 작업을 깃 허브 데스크탑으로도 수행</a:t>
            </a:r>
            <a:r>
              <a:rPr lang="en-US" altLang="ko-KR" dirty="0"/>
              <a:t> (</a:t>
            </a:r>
            <a:r>
              <a:rPr lang="ko-KR" altLang="en-US" dirty="0"/>
              <a:t>별도의 폴더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417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윈도우 바이러스 제거하는 방법 : 네이버 블로그">
            <a:extLst>
              <a:ext uri="{FF2B5EF4-FFF2-40B4-BE49-F238E27FC236}">
                <a16:creationId xmlns:a16="http://schemas.microsoft.com/office/drawing/2014/main" id="{AA331FBC-E35D-3E86-CEB1-58FB947E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0" y="426960"/>
            <a:ext cx="5336960" cy="30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역대 최악의 세계 10대 컴퓨터 바이러스">
            <a:extLst>
              <a:ext uri="{FF2B5EF4-FFF2-40B4-BE49-F238E27FC236}">
                <a16:creationId xmlns:a16="http://schemas.microsoft.com/office/drawing/2014/main" id="{F2CDD963-CF00-14AD-6F78-91170654E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51" y="1246943"/>
            <a:ext cx="48672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샷건(신조어) (r128 판) - 나무위키">
            <a:extLst>
              <a:ext uri="{FF2B5EF4-FFF2-40B4-BE49-F238E27FC236}">
                <a16:creationId xmlns:a16="http://schemas.microsoft.com/office/drawing/2014/main" id="{D7ADB696-E44D-D453-E68B-AB6425D9B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49" y="2757903"/>
            <a:ext cx="5888299" cy="39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5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클라우드 서비스의 빠른 성장과 시사점 - Ericssion-LG Enterprise">
            <a:extLst>
              <a:ext uri="{FF2B5EF4-FFF2-40B4-BE49-F238E27FC236}">
                <a16:creationId xmlns:a16="http://schemas.microsoft.com/office/drawing/2014/main" id="{DA71CA50-85A4-4965-619E-587A4C96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2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] GitHub 정리하기">
            <a:extLst>
              <a:ext uri="{FF2B5EF4-FFF2-40B4-BE49-F238E27FC236}">
                <a16:creationId xmlns:a16="http://schemas.microsoft.com/office/drawing/2014/main" id="{82F5E462-6EF9-A6B2-AB8C-084CEC22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38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9EC81-92E7-17CB-F4B5-56533FF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39" y="802417"/>
            <a:ext cx="2648320" cy="866896"/>
          </a:xfrm>
          <a:prstGeom prst="rect">
            <a:avLst/>
          </a:prstGeom>
        </p:spPr>
      </p:pic>
      <p:sp>
        <p:nvSpPr>
          <p:cNvPr id="7" name="구름 6">
            <a:extLst>
              <a:ext uri="{FF2B5EF4-FFF2-40B4-BE49-F238E27FC236}">
                <a16:creationId xmlns:a16="http://schemas.microsoft.com/office/drawing/2014/main" id="{683423BF-4585-F5B7-55ED-1D0F6704A923}"/>
              </a:ext>
            </a:extLst>
          </p:cNvPr>
          <p:cNvSpPr/>
          <p:nvPr/>
        </p:nvSpPr>
        <p:spPr>
          <a:xfrm>
            <a:off x="3845016" y="2466960"/>
            <a:ext cx="4806765" cy="3083185"/>
          </a:xfrm>
          <a:prstGeom prst="clou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27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50D9D-67EC-D7FB-CD56-9C9A664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9" y="1502446"/>
            <a:ext cx="6659328" cy="44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09" y="218233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5E926ED-CC17-AB4C-90AB-70717613CEFC}"/>
              </a:ext>
            </a:extLst>
          </p:cNvPr>
          <p:cNvSpPr/>
          <p:nvPr/>
        </p:nvSpPr>
        <p:spPr>
          <a:xfrm>
            <a:off x="6681192" y="3670330"/>
            <a:ext cx="2605589" cy="1444595"/>
          </a:xfrm>
          <a:custGeom>
            <a:avLst/>
            <a:gdLst>
              <a:gd name="connsiteX0" fmla="*/ 0 w 2800350"/>
              <a:gd name="connsiteY0" fmla="*/ 1552575 h 1552575"/>
              <a:gd name="connsiteX1" fmla="*/ 1647825 w 2800350"/>
              <a:gd name="connsiteY1" fmla="*/ 1200150 h 1552575"/>
              <a:gd name="connsiteX2" fmla="*/ 2800350 w 2800350"/>
              <a:gd name="connsiteY2" fmla="*/ 0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350" h="1552575">
                <a:moveTo>
                  <a:pt x="0" y="1552575"/>
                </a:moveTo>
                <a:cubicBezTo>
                  <a:pt x="590550" y="1505743"/>
                  <a:pt x="1181100" y="1458912"/>
                  <a:pt x="1647825" y="1200150"/>
                </a:cubicBezTo>
                <a:cubicBezTo>
                  <a:pt x="2114550" y="941388"/>
                  <a:pt x="2457450" y="470694"/>
                  <a:pt x="2800350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35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자식 요소가 별도의 </a:t>
            </a:r>
            <a:r>
              <a:rPr lang="en-US" altLang="ko-KR" dirty="0">
                <a:solidFill>
                  <a:schemeClr val="accent2"/>
                </a:solidFill>
              </a:rPr>
              <a:t>Style </a:t>
            </a:r>
            <a:r>
              <a:rPr lang="ko-KR" altLang="en-US" dirty="0">
                <a:solidFill>
                  <a:schemeClr val="accent2"/>
                </a:solidFill>
              </a:rPr>
              <a:t>속성이 없을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부모의 속성 값</a:t>
            </a:r>
            <a:r>
              <a:rPr lang="ko-KR" altLang="en-US" dirty="0"/>
              <a:t>을 그대로 </a:t>
            </a:r>
            <a:r>
              <a:rPr lang="ko-KR" altLang="en-US" dirty="0">
                <a:solidFill>
                  <a:schemeClr val="accent2"/>
                </a:solidFill>
              </a:rPr>
              <a:t>상속</a:t>
            </a:r>
            <a:r>
              <a:rPr lang="ko-KR" altLang="en-US" dirty="0"/>
              <a:t>하는 </a:t>
            </a:r>
            <a:r>
              <a:rPr lang="en-US" altLang="ko-KR" dirty="0"/>
              <a:t>CSS</a:t>
            </a:r>
            <a:r>
              <a:rPr lang="ko-KR" altLang="en-US" dirty="0"/>
              <a:t> 특성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상속이 되는 속성과 상속이 안되는 속성으로 구분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444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270628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42C38-51D7-FF1E-4AAE-0FB2E760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1517800"/>
            <a:ext cx="6760007" cy="479020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936523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7D684-5557-A84B-9E37-6DB251006C60}"/>
              </a:ext>
            </a:extLst>
          </p:cNvPr>
          <p:cNvSpPr/>
          <p:nvPr/>
        </p:nvSpPr>
        <p:spPr>
          <a:xfrm>
            <a:off x="6802761" y="4181827"/>
            <a:ext cx="701336" cy="144162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05D133-2CEA-9D69-BBBA-B46A68106926}"/>
              </a:ext>
            </a:extLst>
          </p:cNvPr>
          <p:cNvGrpSpPr/>
          <p:nvPr/>
        </p:nvGrpSpPr>
        <p:grpSpPr>
          <a:xfrm>
            <a:off x="8912335" y="3798102"/>
            <a:ext cx="3184414" cy="2509902"/>
            <a:chOff x="8912335" y="3798102"/>
            <a:chExt cx="3184414" cy="25099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33D94-D85F-348B-54AA-08F9847F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368" t="47603"/>
            <a:stretch/>
          </p:blipFill>
          <p:spPr>
            <a:xfrm>
              <a:off x="8912335" y="3798102"/>
              <a:ext cx="2949524" cy="25099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BB7B20-4604-F7D6-8F04-D05A49DD4AD8}"/>
                </a:ext>
              </a:extLst>
            </p:cNvPr>
            <p:cNvSpPr/>
            <p:nvPr/>
          </p:nvSpPr>
          <p:spPr>
            <a:xfrm>
              <a:off x="11545272" y="3974857"/>
              <a:ext cx="551477" cy="1441624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122" y="1328390"/>
            <a:ext cx="7208668" cy="5529609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Commit </a:t>
            </a:r>
            <a:r>
              <a:rPr lang="ko-KR" altLang="en-US" dirty="0">
                <a:solidFill>
                  <a:schemeClr val="accent2"/>
                </a:solidFill>
              </a:rPr>
              <a:t>은 여러분의 컴퓨터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로컬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en-US" dirty="0"/>
              <a:t>에서만 일어나는 일입니다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온라인에 해당 내역을 올리지 않으면 </a:t>
            </a:r>
            <a:r>
              <a:rPr lang="en-US" altLang="ko-KR" dirty="0" err="1"/>
              <a:t>github</a:t>
            </a:r>
            <a:r>
              <a:rPr lang="ko-KR" altLang="en-US" dirty="0"/>
              <a:t>은 아무것도 모르는 거죠</a:t>
            </a:r>
          </a:p>
        </p:txBody>
      </p:sp>
      <p:pic>
        <p:nvPicPr>
          <p:cNvPr id="4098" name="Picture 2" descr="모르는데 어떻게 가요? - Home | Facebook">
            <a:extLst>
              <a:ext uri="{FF2B5EF4-FFF2-40B4-BE49-F238E27FC236}">
                <a16:creationId xmlns:a16="http://schemas.microsoft.com/office/drawing/2014/main" id="{89664B22-432E-2B03-5FEC-822E2345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7" y="1530751"/>
            <a:ext cx="3689851" cy="42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 여러분의 </a:t>
            </a:r>
            <a:r>
              <a:rPr lang="ko-KR" altLang="en-US" dirty="0" err="1"/>
              <a:t>커밋</a:t>
            </a:r>
            <a:r>
              <a:rPr lang="ko-KR" altLang="en-US" dirty="0"/>
              <a:t> 내역을 올리려면 </a:t>
            </a:r>
            <a:r>
              <a:rPr lang="ko-KR" altLang="en-US" dirty="0">
                <a:solidFill>
                  <a:schemeClr val="accent2"/>
                </a:solidFill>
              </a:rPr>
              <a:t>반드시 </a:t>
            </a:r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ko-KR" altLang="en-US" dirty="0"/>
              <a:t>를 해주어야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이 관리하는 </a:t>
            </a:r>
            <a:r>
              <a:rPr lang="ko-KR" altLang="en-US" dirty="0">
                <a:solidFill>
                  <a:schemeClr val="accent2"/>
                </a:solidFill>
              </a:rPr>
              <a:t>폴더 하나</a:t>
            </a:r>
            <a:r>
              <a:rPr lang="en-US" altLang="ko-KR" dirty="0">
                <a:solidFill>
                  <a:schemeClr val="accent2"/>
                </a:solidFill>
              </a:rPr>
              <a:t>(=</a:t>
            </a:r>
            <a:r>
              <a:rPr lang="ko-KR" altLang="en-US" dirty="0">
                <a:solidFill>
                  <a:schemeClr val="accent2"/>
                </a:solidFill>
              </a:rPr>
              <a:t>프로젝트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  <a:sym typeface="Wingdings" panose="05000000000000000000" pitchFamily="2" charset="2"/>
              </a:rPr>
              <a:t>github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리포지토리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하나</a:t>
            </a:r>
            <a:endParaRPr lang="en-US" altLang="ko-KR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두 개를 하나에 올리면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코드의 변화를 추적하는 깃의 특성상 황당하겠죠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자동차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대의 블랙 박스를 하나의 블랙 박스에 넣는 것과 비슷합니다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13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E0A5FE-37D4-A906-0750-29666866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42" y="1428471"/>
            <a:ext cx="7144747" cy="417253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6961637" y="28498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90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8258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Yoda | Wookieepedia | Fandom">
            <a:extLst>
              <a:ext uri="{FF2B5EF4-FFF2-40B4-BE49-F238E27FC236}">
                <a16:creationId xmlns:a16="http://schemas.microsoft.com/office/drawing/2014/main" id="{710B0AA8-37A1-651C-4859-6185869E9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17" y="2130601"/>
            <a:ext cx="3588177" cy="430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Grogu | Wookieepedia | Fandom">
            <a:extLst>
              <a:ext uri="{FF2B5EF4-FFF2-40B4-BE49-F238E27FC236}">
                <a16:creationId xmlns:a16="http://schemas.microsoft.com/office/drawing/2014/main" id="{3BCA692D-4D0A-E4FA-92FF-B83024DB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607" y="2130601"/>
            <a:ext cx="3254994" cy="399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Git 사용방법(clone, add, commit, push)">
            <a:extLst>
              <a:ext uri="{FF2B5EF4-FFF2-40B4-BE49-F238E27FC236}">
                <a16:creationId xmlns:a16="http://schemas.microsoft.com/office/drawing/2014/main" id="{634FBA39-CEC8-B17B-C418-9243DB9C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55" y="601488"/>
            <a:ext cx="2959100" cy="12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4BFF93F5-7C4F-C4F1-B79D-85377E6AE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0683" r="29583" b="13148"/>
          <a:stretch/>
        </p:blipFill>
        <p:spPr bwMode="auto">
          <a:xfrm rot="1687181">
            <a:off x="9101756" y="596987"/>
            <a:ext cx="1289453" cy="192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!(Push)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278857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푸쉬</a:t>
            </a:r>
            <a:r>
              <a:rPr lang="ko-KR" altLang="en-US" dirty="0" err="1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9D29A-2B80-8CC4-8954-356C54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44" y="1648594"/>
            <a:ext cx="5934903" cy="222916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4D942F8-A698-35A8-40FF-BA4A0BB2A2BC}"/>
              </a:ext>
            </a:extLst>
          </p:cNvPr>
          <p:cNvSpPr/>
          <p:nvPr/>
        </p:nvSpPr>
        <p:spPr>
          <a:xfrm rot="12019861">
            <a:off x="6220726" y="314325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06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D04002A-5EDF-4FB6-33A3-25415DE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블랙 박스와 </a:t>
            </a:r>
            <a:r>
              <a:rPr lang="ko-KR" altLang="en-US" dirty="0"/>
              <a:t>비슷합니다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292" name="Picture 4" descr="차량용 블랙박스'가 비행기에서 유래했다고? &lt; IP백과사전 &lt; 100 Billion &lt; 기사본문 - WIPNEWS">
            <a:extLst>
              <a:ext uri="{FF2B5EF4-FFF2-40B4-BE49-F238E27FC236}">
                <a16:creationId xmlns:a16="http://schemas.microsoft.com/office/drawing/2014/main" id="{E81EC155-EBDB-0777-1274-75DD3878F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3" r="12222"/>
          <a:stretch/>
        </p:blipFill>
        <p:spPr bwMode="auto">
          <a:xfrm>
            <a:off x="647699" y="1611313"/>
            <a:ext cx="3547681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5E916F0-72F6-F919-3436-DD001B2D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00" y="1341091"/>
            <a:ext cx="7212490" cy="5333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프로젝트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폴더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한대의 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차가 사고가 났을 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B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박스를 확인하면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또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급하다고 해서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 데이터를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차에 덮어 씌워도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6599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깃 </a:t>
            </a:r>
            <a:r>
              <a:rPr lang="ko-KR" altLang="en-US" dirty="0" err="1">
                <a:solidFill>
                  <a:schemeClr val="accent2"/>
                </a:solidFill>
              </a:rPr>
              <a:t>푸쉬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5338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실습을 위한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accent1"/>
                </a:solidFill>
              </a:rPr>
              <a:t>실습 </a:t>
            </a:r>
            <a:r>
              <a:rPr lang="en-US" altLang="ko-KR" dirty="0">
                <a:solidFill>
                  <a:schemeClr val="accent1"/>
                </a:solidFill>
              </a:rPr>
              <a:t>1</a:t>
            </a:r>
            <a:r>
              <a:rPr lang="ko-KR" altLang="en-US" dirty="0"/>
              <a:t>의 폴더에 </a:t>
            </a:r>
            <a:r>
              <a:rPr lang="en-US" altLang="ko-KR" dirty="0"/>
              <a:t>main.html </a:t>
            </a:r>
            <a:r>
              <a:rPr lang="ko-KR" altLang="en-US" dirty="0"/>
              <a:t>파일 생성 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해당 내역을 생성한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에 </a:t>
            </a:r>
            <a:r>
              <a:rPr lang="ko-KR" altLang="en-US" dirty="0" err="1"/>
              <a:t>푸쉬하기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실습을 위한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추가 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실습을 위한 빈 폴더 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해당 폴더에 </a:t>
            </a:r>
            <a:r>
              <a:rPr lang="en-US" altLang="ko-KR" dirty="0"/>
              <a:t>index.html </a:t>
            </a:r>
            <a:r>
              <a:rPr lang="ko-KR" altLang="en-US" dirty="0"/>
              <a:t>파일 생성 후 </a:t>
            </a:r>
            <a:r>
              <a:rPr lang="ko-KR" altLang="en-US" dirty="0" err="1"/>
              <a:t>커밋</a:t>
            </a:r>
            <a:r>
              <a:rPr lang="en-US" altLang="ko-KR" dirty="0"/>
              <a:t>, </a:t>
            </a:r>
            <a:r>
              <a:rPr lang="ko-KR" altLang="en-US" dirty="0" err="1"/>
              <a:t>푸쉬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실습 </a:t>
            </a:r>
            <a:r>
              <a:rPr lang="en-US" altLang="ko-KR" dirty="0"/>
              <a:t>1</a:t>
            </a:r>
            <a:r>
              <a:rPr lang="ko-KR" altLang="en-US" dirty="0"/>
              <a:t>의 폴더에 </a:t>
            </a:r>
            <a:r>
              <a:rPr lang="en-US" altLang="ko-KR" dirty="0"/>
              <a:t>main.css </a:t>
            </a:r>
            <a:r>
              <a:rPr lang="ko-KR" altLang="en-US" dirty="0"/>
              <a:t>파일 생성 후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깃 허브 데스크탑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4 ~ 6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과정을 깃 허브 데스크 탑으로 수행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98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- 위키백과, 우리 모두의 백과사전">
            <a:extLst>
              <a:ext uri="{FF2B5EF4-FFF2-40B4-BE49-F238E27FC236}">
                <a16:creationId xmlns:a16="http://schemas.microsoft.com/office/drawing/2014/main" id="{3AE519F1-F118-C212-A639-98DB1A49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39" y="792332"/>
            <a:ext cx="3737721" cy="52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698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속성</a:t>
            </a:r>
          </a:p>
        </p:txBody>
      </p:sp>
    </p:spTree>
    <p:extLst>
      <p:ext uri="{BB962C8B-B14F-4D97-AF65-F5344CB8AC3E}">
        <p14:creationId xmlns:p14="http://schemas.microsoft.com/office/powerpoint/2010/main" val="3665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F83C3-31B6-EE6D-AB37-11C9554C1BF1}"/>
              </a:ext>
            </a:extLst>
          </p:cNvPr>
          <p:cNvSpPr txBox="1"/>
          <p:nvPr/>
        </p:nvSpPr>
        <p:spPr>
          <a:xfrm>
            <a:off x="0" y="7482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목적이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뭐죠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44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조지훈 루돌프 사슴코는 이뻐~~ : 네이버 블로그">
            <a:extLst>
              <a:ext uri="{FF2B5EF4-FFF2-40B4-BE49-F238E27FC236}">
                <a16:creationId xmlns:a16="http://schemas.microsoft.com/office/drawing/2014/main" id="{7F406CB1-7385-E5D5-C58A-809E9EEB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57" y="1202531"/>
            <a:ext cx="8302086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5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30EBF2-64C4-0E4C-89E3-43B94479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4" y="285750"/>
            <a:ext cx="332619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FC7B1A-43B1-100A-D05E-08438A1E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3326191" cy="628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F3A27E-1E0A-CD72-DEDF-41A158FAB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4" t="26567" b="18651"/>
          <a:stretch/>
        </p:blipFill>
        <p:spPr>
          <a:xfrm>
            <a:off x="5149049" y="1944210"/>
            <a:ext cx="5036351" cy="3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1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BD4662-5B9D-0CEF-C42C-532E08B6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7" y="260863"/>
            <a:ext cx="9660003" cy="63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7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C39768-4606-9674-807D-74A14844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0" y="265112"/>
            <a:ext cx="10019530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6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681A9D-8A1A-4E64-B1C2-63DE373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3" y="286220"/>
            <a:ext cx="9277747" cy="62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04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CACA8C-ABF8-EE70-0780-E3ADD9D2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5" y="294196"/>
            <a:ext cx="9586475" cy="62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자동 상속 되지 않는 속성의 값을 </a:t>
            </a:r>
            <a:r>
              <a:rPr lang="en-US" altLang="ko-KR" dirty="0">
                <a:solidFill>
                  <a:srgbClr val="0070C0"/>
                </a:solidFill>
              </a:rPr>
              <a:t>“inherit”</a:t>
            </a:r>
            <a:r>
              <a:rPr lang="ko-KR" altLang="en-US" dirty="0"/>
              <a:t>을 주어 부모의 </a:t>
            </a:r>
            <a:r>
              <a:rPr lang="en-US" altLang="ko-KR" dirty="0"/>
              <a:t>CSS </a:t>
            </a:r>
            <a:r>
              <a:rPr lang="ko-KR" altLang="en-US" dirty="0"/>
              <a:t>속성 값을 그대로 상속하게 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97672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99AACD-1000-F56E-1A67-BE595A7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7" y="348569"/>
            <a:ext cx="10339363" cy="61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2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6DD878-5E84-98B6-592D-CABC7652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07" y="415106"/>
            <a:ext cx="9220093" cy="60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7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F9A12A-9654-9CEB-C56E-CC1976E8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7" y="506764"/>
            <a:ext cx="8409721" cy="58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A50716-0F18-E6C4-B7BA-6BE54CA1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9" y="385819"/>
            <a:ext cx="9337181" cy="60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9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5BE3F7-29EB-167B-7444-8B242FBB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9" y="352425"/>
            <a:ext cx="1020981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7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CAB6E2-5E69-EC3F-418D-620CD881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75" y="398279"/>
            <a:ext cx="9620926" cy="60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120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0545F-6AAD-4E20-604F-02409D9C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5" y="439156"/>
            <a:ext cx="9825145" cy="59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7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D2F8F0-4A8B-D74E-47FC-FE46FD19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352791"/>
            <a:ext cx="10529347" cy="61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22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7998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6D8D2-B964-1537-1028-14BDCF4C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86" y="1454756"/>
            <a:ext cx="8210027" cy="39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ko-KR" altLang="en-US" dirty="0"/>
              <a:t> 우선 순위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참조 방식 우선 순위</a:t>
            </a:r>
            <a:r>
              <a:rPr lang="ko-KR" altLang="en-US" dirty="0"/>
              <a:t>와는 </a:t>
            </a:r>
            <a:r>
              <a:rPr lang="ko-KR" altLang="en-US" dirty="0">
                <a:solidFill>
                  <a:schemeClr val="accent2"/>
                </a:solidFill>
              </a:rPr>
              <a:t>다른 개념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같은 </a:t>
            </a:r>
            <a:r>
              <a:rPr lang="en-US" altLang="ko-KR" dirty="0"/>
              <a:t>HTML </a:t>
            </a:r>
            <a:r>
              <a:rPr lang="ko-KR" altLang="en-US" dirty="0"/>
              <a:t>요소가 </a:t>
            </a:r>
            <a:r>
              <a:rPr lang="ko-KR" altLang="en-US" dirty="0">
                <a:solidFill>
                  <a:schemeClr val="accent2"/>
                </a:solidFill>
              </a:rPr>
              <a:t>여러 선택자에 의해서 선택 되었을 경우</a:t>
            </a:r>
            <a:r>
              <a:rPr lang="ko-KR" altLang="en-US" dirty="0"/>
              <a:t> 어떤 선택자의 </a:t>
            </a:r>
            <a:r>
              <a:rPr lang="en-US" altLang="ko-KR" dirty="0"/>
              <a:t>CSS </a:t>
            </a:r>
            <a:r>
              <a:rPr lang="ko-KR" altLang="en-US" dirty="0"/>
              <a:t>속성을 </a:t>
            </a:r>
            <a:r>
              <a:rPr lang="ko-KR" altLang="en-US" dirty="0">
                <a:solidFill>
                  <a:schemeClr val="accent2"/>
                </a:solidFill>
              </a:rPr>
              <a:t>우선 적용</a:t>
            </a:r>
            <a:r>
              <a:rPr lang="ko-KR" altLang="en-US" dirty="0"/>
              <a:t>할지 결정하는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 순위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/>
                </a:solidFill>
              </a:rPr>
              <a:t>점수가 높은</a:t>
            </a:r>
            <a:r>
              <a:rPr lang="ko-KR" altLang="en-US" dirty="0"/>
              <a:t> 선택자가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 순위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/>
                </a:solidFill>
              </a:rPr>
              <a:t>점수가 같으면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가장 마지막에 읽힌</a:t>
            </a:r>
            <a:r>
              <a:rPr lang="ko-KR" altLang="en-US" dirty="0"/>
              <a:t> 선택자가 우선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346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Inline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6530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23BB2B-95AB-4034-9B6E-BB474108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77062"/>
            <a:ext cx="9982200" cy="53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4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00EAF6-236B-B08C-F62B-49A2DBD5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06016"/>
            <a:ext cx="10007600" cy="54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85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A8489-2F5D-F269-ABEC-EF5AF76E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720925"/>
            <a:ext cx="10731500" cy="54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42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B5CC47-558F-22A3-3F7C-BB196C2C1162}"/>
              </a:ext>
            </a:extLst>
          </p:cNvPr>
          <p:cNvGrpSpPr/>
          <p:nvPr/>
        </p:nvGrpSpPr>
        <p:grpSpPr>
          <a:xfrm>
            <a:off x="292100" y="526474"/>
            <a:ext cx="10845800" cy="5805051"/>
            <a:chOff x="292100" y="526474"/>
            <a:chExt cx="10845800" cy="58050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EB0FEA-F93E-37B8-D75F-2E84056D8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100" y="526474"/>
              <a:ext cx="10845800" cy="580505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DE6058-9BA5-8A5A-01F0-7521CB6F3730}"/>
                </a:ext>
              </a:extLst>
            </p:cNvPr>
            <p:cNvSpPr/>
            <p:nvPr/>
          </p:nvSpPr>
          <p:spPr>
            <a:xfrm>
              <a:off x="9575800" y="4394200"/>
              <a:ext cx="1562100" cy="193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818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6FE23E-2F64-6D3D-E555-3EFF1C0D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45558"/>
            <a:ext cx="11303000" cy="39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36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inline </a:t>
            </a:r>
            <a:r>
              <a:rPr lang="ko-KR" altLang="en-US" dirty="0"/>
              <a:t>요소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533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라는 컨텐츠를 가지는 인라인 요소를 </a:t>
            </a:r>
            <a:r>
              <a:rPr lang="en-US" altLang="ko-KR" dirty="0"/>
              <a:t>3</a:t>
            </a:r>
            <a:r>
              <a:rPr lang="ko-KR" altLang="en-US" dirty="0"/>
              <a:t>개 만들기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요소는 배경 오렌지</a:t>
            </a:r>
            <a:r>
              <a:rPr lang="en-US" altLang="ko-KR" dirty="0"/>
              <a:t>, padding 20px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CSS </a:t>
            </a:r>
            <a:r>
              <a:rPr lang="ko-KR" altLang="en-US" dirty="0"/>
              <a:t>요소는 배경 하늘색</a:t>
            </a:r>
            <a:r>
              <a:rPr lang="en-US" altLang="ko-KR" dirty="0"/>
              <a:t>, margin 30px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요소는 배경 초록색</a:t>
            </a:r>
            <a:r>
              <a:rPr lang="en-US" altLang="ko-KR" dirty="0"/>
              <a:t>, </a:t>
            </a:r>
            <a:r>
              <a:rPr lang="ko-KR" altLang="en-US" dirty="0"/>
              <a:t>왼쪽 </a:t>
            </a:r>
            <a:r>
              <a:rPr lang="en-US" altLang="ko-KR" dirty="0"/>
              <a:t>margin</a:t>
            </a:r>
            <a:r>
              <a:rPr lang="ko-KR" altLang="en-US" dirty="0"/>
              <a:t>만 </a:t>
            </a:r>
            <a:r>
              <a:rPr lang="en-US" altLang="ko-KR" dirty="0"/>
              <a:t>50px</a:t>
            </a:r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307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BF5B9-2B6B-3217-4699-4861379D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70" y="1132827"/>
            <a:ext cx="9426060" cy="45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50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Block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74334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9333F1-B0A4-FC6F-BC8F-53BF8F35610C}"/>
              </a:ext>
            </a:extLst>
          </p:cNvPr>
          <p:cNvGrpSpPr/>
          <p:nvPr/>
        </p:nvGrpSpPr>
        <p:grpSpPr>
          <a:xfrm>
            <a:off x="412750" y="987717"/>
            <a:ext cx="11779250" cy="5765508"/>
            <a:chOff x="412750" y="987717"/>
            <a:chExt cx="11779250" cy="57655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C37586-8FBB-FE78-DA6D-EBFB6C12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750" y="987717"/>
              <a:ext cx="11366500" cy="519134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B9BBC5-1286-7D5A-3A96-FF46DB2308D9}"/>
                </a:ext>
              </a:extLst>
            </p:cNvPr>
            <p:cNvSpPr/>
            <p:nvPr/>
          </p:nvSpPr>
          <p:spPr>
            <a:xfrm>
              <a:off x="10096500" y="5346700"/>
              <a:ext cx="2095500" cy="140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4481BB-EEA2-EC2F-B077-23878AFC123F}"/>
                </a:ext>
              </a:extLst>
            </p:cNvPr>
            <p:cNvSpPr/>
            <p:nvPr/>
          </p:nvSpPr>
          <p:spPr>
            <a:xfrm>
              <a:off x="9982200" y="6019800"/>
              <a:ext cx="428625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00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D9D159-59E4-4A2E-DE2E-F211DE65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715320"/>
            <a:ext cx="10668000" cy="54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2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D0C252-C45F-45CC-E2E8-DB3EEF0D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2" y="424445"/>
            <a:ext cx="10264058" cy="61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70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655C01-201C-BC66-A5D5-7DCB2C10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9"/>
          <a:stretch/>
        </p:blipFill>
        <p:spPr>
          <a:xfrm>
            <a:off x="460600" y="387350"/>
            <a:ext cx="997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3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6177AE-07CE-88BD-E8A7-0A2FC2A3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05822"/>
            <a:ext cx="10185400" cy="404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79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block </a:t>
            </a:r>
            <a:r>
              <a:rPr lang="ko-KR" altLang="en-US" dirty="0"/>
              <a:t>요소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2533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라는 컨텐츠를 가지는 블록 요소를 </a:t>
            </a:r>
            <a:r>
              <a:rPr lang="en-US" altLang="ko-KR" dirty="0"/>
              <a:t>3</a:t>
            </a:r>
            <a:r>
              <a:rPr lang="ko-KR" altLang="en-US" dirty="0"/>
              <a:t>개 만들기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요소는 </a:t>
            </a:r>
            <a:r>
              <a:rPr lang="en-US" altLang="ko-KR" dirty="0"/>
              <a:t>200px 300px </a:t>
            </a:r>
            <a:r>
              <a:rPr lang="ko-KR" altLang="en-US" dirty="0"/>
              <a:t>배경 오렌지</a:t>
            </a:r>
            <a:r>
              <a:rPr lang="en-US" altLang="ko-KR" dirty="0"/>
              <a:t>, margin 50px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CSS </a:t>
            </a:r>
            <a:r>
              <a:rPr lang="ko-KR" altLang="en-US" dirty="0"/>
              <a:t>요소는 부모의</a:t>
            </a:r>
            <a:r>
              <a:rPr lang="en-US" altLang="ko-KR" dirty="0"/>
              <a:t> </a:t>
            </a:r>
            <a:r>
              <a:rPr lang="ko-KR" altLang="en-US" dirty="0"/>
              <a:t>넓이</a:t>
            </a:r>
            <a:r>
              <a:rPr lang="en-US" altLang="ko-KR" dirty="0"/>
              <a:t>, 30vh, </a:t>
            </a:r>
            <a:r>
              <a:rPr lang="ko-KR" altLang="en-US" dirty="0"/>
              <a:t>배경 하늘색</a:t>
            </a:r>
            <a:r>
              <a:rPr lang="en-US" altLang="ko-KR" dirty="0"/>
              <a:t>, margin-top 30px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요소는 배경 초록색</a:t>
            </a:r>
            <a:r>
              <a:rPr lang="en-US" altLang="ko-KR" dirty="0"/>
              <a:t>, 300px 400px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5169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</a:t>
            </a:r>
            <a:endParaRPr lang="ko-KR" altLang="en-US" dirty="0"/>
          </a:p>
        </p:txBody>
      </p:sp>
      <p:pic>
        <p:nvPicPr>
          <p:cNvPr id="2050" name="Picture 2" descr="호에에엥 제가 넘모 좋아하는 팀장님 짤아닙니까 ~ - 인스티즈(instiz) 인티포털 카테고리">
            <a:extLst>
              <a:ext uri="{FF2B5EF4-FFF2-40B4-BE49-F238E27FC236}">
                <a16:creationId xmlns:a16="http://schemas.microsoft.com/office/drawing/2014/main" id="{1ED77BD8-CE24-884D-1CBE-BFC9C0C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406393"/>
            <a:ext cx="3086100" cy="375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핫클립] '쩍벌남' 옥스퍼드 사전에 등장…'쩍벌' 기준은? | 연합뉴스">
            <a:extLst>
              <a:ext uri="{FF2B5EF4-FFF2-40B4-BE49-F238E27FC236}">
                <a16:creationId xmlns:a16="http://schemas.microsoft.com/office/drawing/2014/main" id="{50FE47A1-3037-57BA-7D8E-393FB556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75" y="2782886"/>
            <a:ext cx="5641625" cy="31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5A7CA-0916-D779-FAE2-C114F1CB5F07}"/>
              </a:ext>
            </a:extLst>
          </p:cNvPr>
          <p:cNvSpPr txBox="1"/>
          <p:nvPr/>
        </p:nvSpPr>
        <p:spPr>
          <a:xfrm>
            <a:off x="2059726" y="173105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inline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DB8A0-88B6-55EB-B843-2F5197BD65F0}"/>
              </a:ext>
            </a:extLst>
          </p:cNvPr>
          <p:cNvSpPr txBox="1"/>
          <p:nvPr/>
        </p:nvSpPr>
        <p:spPr>
          <a:xfrm>
            <a:off x="7805063" y="173105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block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팬더곰탄생은 퓨전덕인가">
            <a:extLst>
              <a:ext uri="{FF2B5EF4-FFF2-40B4-BE49-F238E27FC236}">
                <a16:creationId xmlns:a16="http://schemas.microsoft.com/office/drawing/2014/main" id="{E903AF08-7493-5305-F49E-E87727DE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543050"/>
            <a:ext cx="4314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018508B2-7CF3-BAB6-A8EE-47B00A8E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Inline-block?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3D5E12-CF09-09CA-09C2-C13C0902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100" y="1328390"/>
            <a:ext cx="6526690" cy="527243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Block </a:t>
            </a:r>
            <a:r>
              <a:rPr lang="ko-KR" altLang="en-US" dirty="0"/>
              <a:t>요소가 수직으로만 쌓이는 문제점을 해결하고자 나온 개념</a:t>
            </a:r>
            <a:endParaRPr lang="en-US" altLang="ko-KR" dirty="0"/>
          </a:p>
          <a:p>
            <a:r>
              <a:rPr lang="ko-KR" altLang="en-US" dirty="0"/>
              <a:t>디자인이 중요시 되면서 가로로 블록을  나열 하는 경우가 많이 생겼는데 </a:t>
            </a:r>
            <a:r>
              <a:rPr lang="en-US" altLang="ko-KR" dirty="0"/>
              <a:t>span </a:t>
            </a:r>
            <a:r>
              <a:rPr lang="ko-KR" altLang="en-US" dirty="0"/>
              <a:t>태그는 </a:t>
            </a:r>
            <a:r>
              <a:rPr lang="en-US" altLang="ko-KR" dirty="0"/>
              <a:t>inline </a:t>
            </a:r>
            <a:r>
              <a:rPr lang="ko-KR" altLang="en-US" dirty="0"/>
              <a:t>요소라서 해당 구역을 꾸미기가 어려움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둘의 특징을 합쳐서 만든 </a:t>
            </a:r>
            <a:r>
              <a:rPr lang="en-US" altLang="ko-KR" dirty="0"/>
              <a:t>inline-block!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135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275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3802C7-FE24-4FA8-C681-8248287375AA}"/>
              </a:ext>
            </a:extLst>
          </p:cNvPr>
          <p:cNvSpPr txBox="1"/>
          <p:nvPr/>
        </p:nvSpPr>
        <p:spPr>
          <a:xfrm>
            <a:off x="5984557" y="58846"/>
            <a:ext cx="609460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 lang="</a:t>
            </a:r>
            <a:r>
              <a:rPr lang="en-US" altLang="ko-KR" sz="900" dirty="0" err="1"/>
              <a:t>en</a:t>
            </a:r>
            <a:r>
              <a:rPr lang="en-US" altLang="ko-KR" sz="900" dirty="0"/>
              <a:t>"&gt;</a:t>
            </a:r>
          </a:p>
          <a:p>
            <a:endParaRPr lang="en-US" altLang="ko-KR" sz="900" dirty="0"/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    &lt;meta charset="UTF-8"&gt;</a:t>
            </a:r>
          </a:p>
          <a:p>
            <a:r>
              <a:rPr lang="en-US" altLang="ko-KR" sz="900" dirty="0"/>
              <a:t>    &lt;meta http-</a:t>
            </a:r>
            <a:r>
              <a:rPr lang="en-US" altLang="ko-KR" sz="900" dirty="0" err="1"/>
              <a:t>equiv</a:t>
            </a:r>
            <a:r>
              <a:rPr lang="en-US" altLang="ko-KR" sz="900" dirty="0"/>
              <a:t>="X-UA-Compatible" content="IE=edge"&gt;</a:t>
            </a:r>
          </a:p>
          <a:p>
            <a:r>
              <a:rPr lang="en-US" altLang="ko-KR" sz="900" dirty="0"/>
              <a:t>    &lt;meta name="viewport" content="width=device-width, initial-scale=1.0"&gt;</a:t>
            </a:r>
          </a:p>
          <a:p>
            <a:r>
              <a:rPr lang="en-US" altLang="ko-KR" sz="900" dirty="0"/>
              <a:t>    &lt;title&gt;Document&lt;/title&gt;</a:t>
            </a:r>
          </a:p>
          <a:p>
            <a:r>
              <a:rPr lang="en-US" altLang="ko-KR" sz="900" dirty="0"/>
              <a:t>    &lt;style&gt;</a:t>
            </a:r>
          </a:p>
          <a:p>
            <a:r>
              <a:rPr lang="en-US" altLang="ko-KR" sz="900" dirty="0"/>
              <a:t>        html {</a:t>
            </a:r>
          </a:p>
          <a:p>
            <a:r>
              <a:rPr lang="en-US" altLang="ko-KR" sz="900" dirty="0"/>
              <a:t>            font-size: 20px;</a:t>
            </a:r>
          </a:p>
          <a:p>
            <a:r>
              <a:rPr lang="en-US" altLang="ko-KR" sz="900" dirty="0"/>
              <a:t>            font-weight: bold;</a:t>
            </a:r>
          </a:p>
          <a:p>
            <a:r>
              <a:rPr lang="en-US" altLang="ko-KR" sz="900" dirty="0"/>
              <a:t>        }</a:t>
            </a:r>
          </a:p>
          <a:p>
            <a:r>
              <a:rPr lang="en-US" altLang="ko-KR" sz="900" dirty="0"/>
              <a:t>        span {</a:t>
            </a:r>
          </a:p>
          <a:p>
            <a:r>
              <a:rPr lang="en-US" altLang="ko-KR" sz="900" dirty="0"/>
              <a:t>            color: white;</a:t>
            </a:r>
          </a:p>
          <a:p>
            <a:r>
              <a:rPr lang="en-US" altLang="ko-KR" sz="900" dirty="0"/>
              <a:t>            background-color: blue;</a:t>
            </a:r>
          </a:p>
          <a:p>
            <a:r>
              <a:rPr lang="en-US" altLang="ko-KR" sz="900" dirty="0"/>
              <a:t>        }</a:t>
            </a:r>
          </a:p>
          <a:p>
            <a:r>
              <a:rPr lang="en-US" altLang="ko-KR" sz="900" dirty="0"/>
              <a:t>        div {</a:t>
            </a:r>
          </a:p>
          <a:p>
            <a:r>
              <a:rPr lang="en-US" altLang="ko-KR" sz="900" dirty="0"/>
              <a:t>            color: white;</a:t>
            </a:r>
          </a:p>
          <a:p>
            <a:r>
              <a:rPr lang="en-US" altLang="ko-KR" sz="900" dirty="0"/>
              <a:t>            background-color: red;</a:t>
            </a:r>
          </a:p>
          <a:p>
            <a:r>
              <a:rPr lang="en-US" altLang="ko-KR" sz="900" dirty="0"/>
              <a:t>        }</a:t>
            </a:r>
          </a:p>
          <a:p>
            <a:r>
              <a:rPr lang="en-US" altLang="ko-KR" sz="900" dirty="0"/>
              <a:t>    &lt;/style&gt;</a:t>
            </a:r>
          </a:p>
          <a:p>
            <a:endParaRPr lang="en-US" altLang="ko-KR" sz="900" dirty="0"/>
          </a:p>
          <a:p>
            <a:r>
              <a:rPr lang="en-US" altLang="ko-KR" sz="900" dirty="0"/>
              <a:t>&lt;/head&gt;</a:t>
            </a:r>
          </a:p>
          <a:p>
            <a:endParaRPr lang="en-US" altLang="ko-KR" sz="900" dirty="0"/>
          </a:p>
          <a:p>
            <a:r>
              <a:rPr lang="en-US" altLang="ko-KR" sz="900" dirty="0"/>
              <a:t>&lt;body&gt;</a:t>
            </a:r>
          </a:p>
          <a:p>
            <a:r>
              <a:rPr lang="en-US" altLang="ko-KR" sz="900" dirty="0"/>
              <a:t>    &lt;span&gt;span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&lt;/span&gt;</a:t>
            </a:r>
          </a:p>
          <a:p>
            <a:r>
              <a:rPr lang="en-US" altLang="ko-KR" sz="900" dirty="0"/>
              <a:t>    &lt;div&gt;div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&lt;/div&gt;</a:t>
            </a:r>
          </a:p>
          <a:p>
            <a:r>
              <a:rPr lang="en-US" altLang="ko-KR" sz="900" dirty="0"/>
              <a:t>    &lt;span&gt;span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&lt;/span&gt;</a:t>
            </a:r>
          </a:p>
          <a:p>
            <a:r>
              <a:rPr lang="en-US" altLang="ko-KR" sz="900" dirty="0"/>
              <a:t>    &lt;span&gt;span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&lt;/span&gt;</a:t>
            </a:r>
          </a:p>
          <a:p>
            <a:r>
              <a:rPr lang="en-US" altLang="ko-KR" sz="900" dirty="0"/>
              <a:t>    &lt;div&gt;div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&lt;/div&gt;</a:t>
            </a:r>
          </a:p>
          <a:p>
            <a:r>
              <a:rPr lang="en-US" altLang="ko-KR" sz="900" dirty="0"/>
              <a:t>    &lt;div&gt;div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&lt;/div&gt;</a:t>
            </a:r>
          </a:p>
          <a:p>
            <a:r>
              <a:rPr lang="en-US" altLang="ko-KR" sz="900" dirty="0"/>
              <a:t>    &lt;span&gt;span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&lt;/span&gt;</a:t>
            </a:r>
          </a:p>
          <a:p>
            <a:r>
              <a:rPr lang="en-US" altLang="ko-KR" sz="900" dirty="0"/>
              <a:t>    &lt;span&gt;span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&lt;/span&gt;</a:t>
            </a:r>
          </a:p>
          <a:p>
            <a:r>
              <a:rPr lang="en-US" altLang="ko-KR" sz="900" dirty="0"/>
              <a:t>    &lt;span&gt;span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&lt;/span&gt;</a:t>
            </a:r>
          </a:p>
          <a:p>
            <a:r>
              <a:rPr lang="en-US" altLang="ko-KR" sz="900" dirty="0"/>
              <a:t>    &lt;div&gt;div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&lt;/div&gt;</a:t>
            </a:r>
          </a:p>
          <a:p>
            <a:r>
              <a:rPr lang="en-US" altLang="ko-KR" sz="900" dirty="0"/>
              <a:t>    &lt;div&gt;div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&lt;/div&gt;</a:t>
            </a:r>
          </a:p>
          <a:p>
            <a:r>
              <a:rPr lang="en-US" altLang="ko-KR" sz="900" dirty="0"/>
              <a:t>    &lt;div&gt;div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&lt;/div&gt;</a:t>
            </a:r>
          </a:p>
          <a:p>
            <a:r>
              <a:rPr lang="en-US" altLang="ko-KR" sz="900" dirty="0"/>
              <a:t>    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    HTML </a:t>
            </a:r>
            <a:r>
              <a:rPr lang="ko-KR" altLang="en-US" sz="900" dirty="0"/>
              <a:t>컨텐츠 사이에 들어있는 </a:t>
            </a:r>
            <a:r>
              <a:rPr lang="en-US" altLang="ko-KR" sz="900" dirty="0"/>
              <a:t>&lt;span&gt;span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&lt;/span&gt; </a:t>
            </a:r>
            <a:r>
              <a:rPr lang="ko-KR" altLang="en-US" sz="900" dirty="0"/>
              <a:t>입니다</a:t>
            </a:r>
            <a:r>
              <a:rPr lang="en-US" altLang="ko-KR" sz="900" dirty="0"/>
              <a:t>!</a:t>
            </a:r>
          </a:p>
          <a:p>
            <a:r>
              <a:rPr lang="en-US" altLang="ko-KR" sz="900" dirty="0"/>
              <a:t>    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    &lt;div&gt;div </a:t>
            </a:r>
            <a:r>
              <a:rPr lang="ko-KR" altLang="en-US" sz="900" dirty="0"/>
              <a:t>요소 안에 들어있는 </a:t>
            </a:r>
            <a:r>
              <a:rPr lang="en-US" altLang="ko-KR" sz="900" dirty="0"/>
              <a:t>&lt;span&gt;span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&lt;/span&gt; </a:t>
            </a:r>
            <a:r>
              <a:rPr lang="ko-KR" altLang="en-US" sz="900" dirty="0"/>
              <a:t>입니다</a:t>
            </a:r>
            <a:r>
              <a:rPr lang="en-US" altLang="ko-KR" sz="900" dirty="0"/>
              <a:t>!</a:t>
            </a:r>
          </a:p>
          <a:p>
            <a:r>
              <a:rPr lang="en-US" altLang="ko-KR" sz="900" dirty="0"/>
              <a:t>    &lt;/div&gt;</a:t>
            </a:r>
          </a:p>
          <a:p>
            <a:r>
              <a:rPr lang="en-US" altLang="ko-KR" sz="900" dirty="0"/>
              <a:t>    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    &lt;span&gt;span </a:t>
            </a:r>
            <a:r>
              <a:rPr lang="ko-KR" altLang="en-US" sz="900" dirty="0"/>
              <a:t>요소 안에 들어있는 </a:t>
            </a:r>
            <a:r>
              <a:rPr lang="en-US" altLang="ko-KR" sz="900" dirty="0"/>
              <a:t>&lt;div&gt;div </a:t>
            </a:r>
            <a:r>
              <a:rPr lang="ko-KR" altLang="en-US" sz="900" dirty="0"/>
              <a:t>요소</a:t>
            </a:r>
            <a:r>
              <a:rPr lang="en-US" altLang="ko-KR" sz="900" dirty="0"/>
              <a:t>&lt;/div&gt; </a:t>
            </a:r>
            <a:r>
              <a:rPr lang="ko-KR" altLang="en-US" sz="900" dirty="0"/>
              <a:t>입니다</a:t>
            </a:r>
            <a:r>
              <a:rPr lang="en-US" altLang="ko-KR" sz="900" dirty="0"/>
              <a:t>!&lt;/span&gt;</a:t>
            </a:r>
          </a:p>
          <a:p>
            <a:r>
              <a:rPr lang="en-US" altLang="ko-KR" sz="900" dirty="0"/>
              <a:t>&lt;/body&gt;</a:t>
            </a:r>
          </a:p>
          <a:p>
            <a:endParaRPr lang="en-US" altLang="ko-KR" sz="900" dirty="0"/>
          </a:p>
          <a:p>
            <a:r>
              <a:rPr lang="en-US" altLang="ko-KR" sz="900" dirty="0"/>
              <a:t>&lt;/html&gt;</a:t>
            </a:r>
            <a:endParaRPr lang="ko-KR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CF2A6-DCFF-496C-D0FF-64BC519F1CD1}"/>
              </a:ext>
            </a:extLst>
          </p:cNvPr>
          <p:cNvSpPr txBox="1"/>
          <p:nvPr/>
        </p:nvSpPr>
        <p:spPr>
          <a:xfrm>
            <a:off x="0" y="881460"/>
            <a:ext cx="57785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TEST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CODE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146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7BD73-983A-49DB-FE10-B0015CC7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1395488"/>
            <a:ext cx="5972934" cy="50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2648</Words>
  <Application>Microsoft Office PowerPoint</Application>
  <PresentationFormat>와이드스크린</PresentationFormat>
  <Paragraphs>471</Paragraphs>
  <Slides>193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193</vt:i4>
      </vt:variant>
    </vt:vector>
  </HeadingPairs>
  <TitlesOfParts>
    <vt:vector size="202" baseType="lpstr">
      <vt:lpstr>Arial</vt:lpstr>
      <vt:lpstr>한컴 말랑말랑 Regular</vt:lpstr>
      <vt:lpstr>Mosk Bold 700</vt:lpstr>
      <vt:lpstr>맑은 고딕</vt:lpstr>
      <vt:lpstr>Calibri</vt:lpstr>
      <vt:lpstr>Consolas</vt:lpstr>
      <vt:lpstr>강한공군체 Medium</vt:lpstr>
      <vt:lpstr>강한공군체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스타일 상속!</vt:lpstr>
      <vt:lpstr>PowerPoint 프레젠테이션</vt:lpstr>
      <vt:lpstr>강제 상속!</vt:lpstr>
      <vt:lpstr>선택자 우선 순위!</vt:lpstr>
      <vt:lpstr>PowerPoint 프레젠테이션</vt:lpstr>
      <vt:lpstr>PowerPoint 프레젠테이션</vt:lpstr>
      <vt:lpstr>선택자, 우선 순위 점수</vt:lpstr>
      <vt:lpstr>PowerPoint 프레젠테이션</vt:lpstr>
      <vt:lpstr>PowerPoint 프레젠테이션</vt:lpstr>
      <vt:lpstr>PowerPoint 프레젠테이션</vt:lpstr>
      <vt:lpstr>PowerPoint 프레젠테이션</vt:lpstr>
      <vt:lpstr>VCS(Version Control System)</vt:lpstr>
      <vt:lpstr>세계 3대 개발자!?</vt:lpstr>
      <vt:lpstr>Linus Benedict Torvalds</vt:lpstr>
      <vt:lpstr>Linux(Linus + unix)</vt:lpstr>
      <vt:lpstr>VCS(Version Control System)</vt:lpstr>
      <vt:lpstr>Git이 하는 일은!</vt:lpstr>
      <vt:lpstr>버전 관리</vt:lpstr>
      <vt:lpstr>버전 관리</vt:lpstr>
      <vt:lpstr>Git의 특징!</vt:lpstr>
      <vt:lpstr>PowerPoint 프레젠테이션</vt:lpstr>
      <vt:lpstr>PowerPoint 프레젠테이션</vt:lpstr>
      <vt:lpstr>Git hub 사용을 위한 세팅 시작!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 메시지!?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커밋하기 on CLI</vt:lpstr>
      <vt:lpstr>Git, 커밋하기 on GUI</vt:lpstr>
      <vt:lpstr>실습 1, 깃 커밋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Push, 온라인에 깃을 저장하자!</vt:lpstr>
      <vt:lpstr>Push, 온라인에 깃을 저장하자!</vt:lpstr>
      <vt:lpstr>Github 에 올리기! – Repo 생성</vt:lpstr>
      <vt:lpstr>Github 에 올리기! – 안내 따라하기!</vt:lpstr>
      <vt:lpstr>PowerPoint 프레젠테이션</vt:lpstr>
      <vt:lpstr>Github 에 올리기!(Push) </vt:lpstr>
      <vt:lpstr>Git, 푸쉬하기 on GUI</vt:lpstr>
      <vt:lpstr>블랙 박스와 비슷합니다!</vt:lpstr>
      <vt:lpstr>실습, 깃 푸쉬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inline 요소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block 요소 사용하기</vt:lpstr>
      <vt:lpstr>inline, block</vt:lpstr>
      <vt:lpstr>Inline-block?</vt:lpstr>
      <vt:lpstr>inline, block, inline-block</vt:lpstr>
      <vt:lpstr>PowerPoint 프레젠테이션</vt:lpstr>
      <vt:lpstr>inline, block, inline-block</vt:lpstr>
      <vt:lpstr>실습, 아래 그림 처럼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Calc()</vt:lpstr>
      <vt:lpstr>line-height</vt:lpstr>
      <vt:lpstr>실습, calc 및 line-height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Margin, 단축 속성 정리</vt:lpstr>
      <vt:lpstr>Margin, 개별 속성 정리</vt:lpstr>
      <vt:lpstr>margin은 크게 남기는 쪽으로 기운다?</vt:lpstr>
      <vt:lpstr>실습, margin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Padding, 단축 속성 정리</vt:lpstr>
      <vt:lpstr>Padding, 개별 속성 정리</vt:lpstr>
      <vt:lpstr>inline, block, inline-block</vt:lpstr>
      <vt:lpstr>inline padding, 세로는 배경색만?</vt:lpstr>
      <vt:lpstr>실습, padding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Border-width, 단축 속성 정리</vt:lpstr>
      <vt:lpstr>PowerPoint 프레젠테이션</vt:lpstr>
      <vt:lpstr>Border-style, 단축 속성 정리</vt:lpstr>
      <vt:lpstr>PowerPoint 프레젠테이션</vt:lpstr>
      <vt:lpstr>Border-color, 단축 속성 정리</vt:lpstr>
      <vt:lpstr>PowerPoint 프레젠테이션</vt:lpstr>
      <vt:lpstr>PowerPoint 프레젠테이션</vt:lpstr>
      <vt:lpstr>PowerPoint 프레젠테이션</vt:lpstr>
      <vt:lpstr>실습, 테두리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border-radius</vt:lpstr>
      <vt:lpstr>PowerPoint 프레젠테이션</vt:lpstr>
      <vt:lpstr>PowerPoint 프레젠테이션</vt:lpstr>
      <vt:lpstr>PowerPoint 프레젠테이션</vt:lpstr>
      <vt:lpstr>PowerPoint 프레젠테이션</vt:lpstr>
      <vt:lpstr>실습, 크기 비교하기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오버 플로우 사용하기</vt:lpstr>
      <vt:lpstr>PowerPoint 프레젠테이션</vt:lpstr>
      <vt:lpstr>PowerPoint 프레젠테이션</vt:lpstr>
      <vt:lpstr>실습, Display: none</vt:lpstr>
      <vt:lpstr>PowerPoint 프레젠테이션</vt:lpstr>
      <vt:lpstr>PowerPoint 프레젠테이션</vt:lpstr>
      <vt:lpstr>PowerPoint 프레젠테이션</vt:lpstr>
      <vt:lpstr>실습, 투명도 적용하기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구글 또는 눈누 폰트 사용하기</vt:lpstr>
      <vt:lpstr>실습, 폰트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문자 속성 적용하기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tetz@spreatics.com</cp:lastModifiedBy>
  <cp:revision>115</cp:revision>
  <dcterms:created xsi:type="dcterms:W3CDTF">2022-05-29T13:34:07Z</dcterms:created>
  <dcterms:modified xsi:type="dcterms:W3CDTF">2022-06-20T02:31:09Z</dcterms:modified>
</cp:coreProperties>
</file>